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8"/>
  </p:notesMasterIdLst>
  <p:handoutMasterIdLst>
    <p:handoutMasterId r:id="rId29"/>
  </p:handoutMasterIdLst>
  <p:sldIdLst>
    <p:sldId id="292" r:id="rId5"/>
    <p:sldId id="2147483623" r:id="rId6"/>
    <p:sldId id="2147483624" r:id="rId7"/>
    <p:sldId id="2147483625" r:id="rId8"/>
    <p:sldId id="2147483644" r:id="rId9"/>
    <p:sldId id="2147483626" r:id="rId10"/>
    <p:sldId id="2147483627" r:id="rId11"/>
    <p:sldId id="2147483646" r:id="rId12"/>
    <p:sldId id="2147483630" r:id="rId13"/>
    <p:sldId id="2147483629" r:id="rId14"/>
    <p:sldId id="2147483628" r:id="rId15"/>
    <p:sldId id="2147483647" r:id="rId16"/>
    <p:sldId id="2147483631" r:id="rId17"/>
    <p:sldId id="2147483633" r:id="rId18"/>
    <p:sldId id="2147483634" r:id="rId19"/>
    <p:sldId id="2147483635" r:id="rId20"/>
    <p:sldId id="2147483636" r:id="rId21"/>
    <p:sldId id="2147483637" r:id="rId22"/>
    <p:sldId id="2147483642" r:id="rId23"/>
    <p:sldId id="2147483641" r:id="rId24"/>
    <p:sldId id="2147483638" r:id="rId25"/>
    <p:sldId id="2147483639" r:id="rId26"/>
    <p:sldId id="293" r:id="rId2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C"/>
    <a:srgbClr val="FFFFFF"/>
    <a:srgbClr val="F5F5F5"/>
    <a:srgbClr val="FBFBFB"/>
    <a:srgbClr val="2E3D92"/>
    <a:srgbClr val="E79130"/>
    <a:srgbClr val="BE551A"/>
    <a:srgbClr val="F3703A"/>
    <a:srgbClr val="BEE2EE"/>
    <a:srgbClr val="59B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39" autoAdjust="0"/>
  </p:normalViewPr>
  <p:slideViewPr>
    <p:cSldViewPr snapToGrid="0">
      <p:cViewPr varScale="1">
        <p:scale>
          <a:sx n="111" d="100"/>
          <a:sy n="111" d="100"/>
        </p:scale>
        <p:origin x="534" y="102"/>
      </p:cViewPr>
      <p:guideLst/>
    </p:cSldViewPr>
  </p:slideViewPr>
  <p:notesTextViewPr>
    <p:cViewPr>
      <p:scale>
        <a:sx n="1" d="1"/>
        <a:sy n="1" d="1"/>
      </p:scale>
      <p:origin x="0" y="0"/>
    </p:cViewPr>
  </p:notesTextViewPr>
  <p:sorterViewPr>
    <p:cViewPr varScale="1">
      <p:scale>
        <a:sx n="100" d="100"/>
        <a:sy n="100" d="100"/>
      </p:scale>
      <p:origin x="0" y="-2172"/>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handoutMaster" Target="handoutMasters/handout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30/10/2025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30/10/2025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30/10/2025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2418423A-F070-9E46-5DF3-5FFC12C9860E}"/>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2106DEA2-E3F0-AEEA-6323-A7D380213756}"/>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0E7E95A1-538C-37CE-0423-105154F9F6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30/10/2025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30/10/2025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5" name="Gruppo 4">
            <a:extLst>
              <a:ext uri="{FF2B5EF4-FFF2-40B4-BE49-F238E27FC236}">
                <a16:creationId xmlns:a16="http://schemas.microsoft.com/office/drawing/2014/main" id="{A909E4F4-6E58-4C99-8FCB-E2B2E6880C4E}"/>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AB5AAC35-FC9A-7D6C-E995-70B1B8321543}"/>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B8947C3A-81D2-A03E-7BF6-49FB46C37F0C}"/>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652D582F-91B7-6EB1-B40E-4A6EAD996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5671555F-2DFC-47F0-DBB7-C9D4CFB987A9}"/>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4AC9BAFC-B67E-FCCC-1BBB-B1DE5721C73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90FB7B71-E71A-A43D-D029-E705FD4958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30/10/2025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9BC07667-3D77-6EF7-246F-F0E7E9E76BF6}"/>
              </a:ext>
            </a:extLst>
          </p:cNvPr>
          <p:cNvGrpSpPr/>
          <p:nvPr userDrawn="1"/>
        </p:nvGrpSpPr>
        <p:grpSpPr>
          <a:xfrm>
            <a:off x="8166735" y="10622"/>
            <a:ext cx="2857500" cy="6847377"/>
            <a:chOff x="8166735" y="10622"/>
            <a:chExt cx="2857500" cy="6847377"/>
          </a:xfrm>
        </p:grpSpPr>
        <p:sp>
          <p:nvSpPr>
            <p:cNvPr id="6" name="Parallelogramma 14">
              <a:extLst>
                <a:ext uri="{FF2B5EF4-FFF2-40B4-BE49-F238E27FC236}">
                  <a16:creationId xmlns:a16="http://schemas.microsoft.com/office/drawing/2014/main" id="{2B17930C-3847-9F26-27A2-EE4E4A96226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0C724DCC-6C89-226F-7AD0-1226D3E15E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30/10/2025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8" name="Gruppo 7">
            <a:extLst>
              <a:ext uri="{FF2B5EF4-FFF2-40B4-BE49-F238E27FC236}">
                <a16:creationId xmlns:a16="http://schemas.microsoft.com/office/drawing/2014/main" id="{7EEC3F92-4A54-DA7A-6F17-53A8870AF276}"/>
              </a:ext>
            </a:extLst>
          </p:cNvPr>
          <p:cNvGrpSpPr/>
          <p:nvPr userDrawn="1"/>
        </p:nvGrpSpPr>
        <p:grpSpPr>
          <a:xfrm>
            <a:off x="0" y="6133244"/>
            <a:ext cx="12192000" cy="714133"/>
            <a:chOff x="0" y="6133244"/>
            <a:chExt cx="12192000" cy="714133"/>
          </a:xfrm>
        </p:grpSpPr>
        <p:sp>
          <p:nvSpPr>
            <p:cNvPr id="9" name="Rettangolo 8">
              <a:extLst>
                <a:ext uri="{FF2B5EF4-FFF2-40B4-BE49-F238E27FC236}">
                  <a16:creationId xmlns:a16="http://schemas.microsoft.com/office/drawing/2014/main" id="{4EF7AB09-11A1-55CE-B0F1-2BC1CD44CC8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77A4CEA7-018A-963E-FBCC-C6BED07C874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915ACA79-3695-D739-C1D9-69A5F22B6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FF709F57-FEE0-F7FD-3E3C-251BED19B58E}"/>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EBDD05CD-2E8E-1DD1-6F96-82E2EC0B2BCC}"/>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CD655102-F5D6-949F-E581-D3EC685F6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30/10/2025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grpSp>
        <p:nvGrpSpPr>
          <p:cNvPr id="7" name="Gruppo 6">
            <a:extLst>
              <a:ext uri="{FF2B5EF4-FFF2-40B4-BE49-F238E27FC236}">
                <a16:creationId xmlns:a16="http://schemas.microsoft.com/office/drawing/2014/main" id="{6936F244-16B1-DA2A-F8DF-60F1BC1D65D0}"/>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7A7A9724-8902-6773-83E8-B1DFC2E443E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82D584EA-4D4C-4BA5-C802-26C086B1459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496DF1F4-DD0D-99DD-56BB-201DCBBB5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2B019930-B47E-D329-19C9-7490B828CAD3}"/>
              </a:ext>
            </a:extLst>
          </p:cNvPr>
          <p:cNvGrpSpPr/>
          <p:nvPr userDrawn="1"/>
        </p:nvGrpSpPr>
        <p:grpSpPr>
          <a:xfrm>
            <a:off x="8166735" y="10622"/>
            <a:ext cx="2857500" cy="6847377"/>
            <a:chOff x="8166735" y="10622"/>
            <a:chExt cx="2857500" cy="6847377"/>
          </a:xfrm>
        </p:grpSpPr>
        <p:sp>
          <p:nvSpPr>
            <p:cNvPr id="4" name="Parallelogramma 14">
              <a:extLst>
                <a:ext uri="{FF2B5EF4-FFF2-40B4-BE49-F238E27FC236}">
                  <a16:creationId xmlns:a16="http://schemas.microsoft.com/office/drawing/2014/main" id="{7ECB0B23-A808-1046-6965-3506D9AD56C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5" name="Immagine 4">
              <a:extLst>
                <a:ext uri="{FF2B5EF4-FFF2-40B4-BE49-F238E27FC236}">
                  <a16:creationId xmlns:a16="http://schemas.microsoft.com/office/drawing/2014/main" id="{A8D4ED4B-6849-A910-856D-3C32E1F58F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30/10/2025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30/10/2025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30/10/2025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30/10/2025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30/10/2025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61187"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30/10/2025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76840" y="0"/>
            <a:ext cx="153926" cy="685800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7" name="Immagine 6">
            <a:extLst>
              <a:ext uri="{FF2B5EF4-FFF2-40B4-BE49-F238E27FC236}">
                <a16:creationId xmlns:a16="http://schemas.microsoft.com/office/drawing/2014/main" id="{1B49A922-E9AC-864A-C0FD-86D75E2B13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87" y="3841"/>
            <a:ext cx="4881542"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30/10/2025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30/10/2025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4" name="Gruppo 3">
            <a:extLst>
              <a:ext uri="{FF2B5EF4-FFF2-40B4-BE49-F238E27FC236}">
                <a16:creationId xmlns:a16="http://schemas.microsoft.com/office/drawing/2014/main" id="{3192690B-F0F1-05EE-C428-3AAA2F362F65}"/>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683888F4-0FA7-5D55-0AE0-C664E73F9EA7}"/>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ED9A453-B0F3-88AD-3B39-D56D635EFD98}"/>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98033E15-A12A-6594-130E-80F0CD01F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1CCF69A2-C197-BA82-4951-CA51653F0E51}"/>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C7AFB1F7-9EFC-07A2-E97E-943708F49EC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7D327C5E-9E84-FB89-BB3C-07998D2797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30/10/2025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9" name="Gruppo 8">
            <a:extLst>
              <a:ext uri="{FF2B5EF4-FFF2-40B4-BE49-F238E27FC236}">
                <a16:creationId xmlns:a16="http://schemas.microsoft.com/office/drawing/2014/main" id="{D9EA996D-4047-F110-2CA6-C8971FCA83F7}"/>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45484F79-E4D3-53F6-36D8-4C5C0DEE1B9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Rettangolo 15">
              <a:extLst>
                <a:ext uri="{FF2B5EF4-FFF2-40B4-BE49-F238E27FC236}">
                  <a16:creationId xmlns:a16="http://schemas.microsoft.com/office/drawing/2014/main" id="{7AF5567F-566E-277B-3C1B-A7EC75968769}"/>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7" name="Immagine 16">
              <a:extLst>
                <a:ext uri="{FF2B5EF4-FFF2-40B4-BE49-F238E27FC236}">
                  <a16:creationId xmlns:a16="http://schemas.microsoft.com/office/drawing/2014/main" id="{CEB6C800-DA9E-A4C9-4124-EA6328801F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30/10/2025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4" name="Gruppo 3">
            <a:extLst>
              <a:ext uri="{FF2B5EF4-FFF2-40B4-BE49-F238E27FC236}">
                <a16:creationId xmlns:a16="http://schemas.microsoft.com/office/drawing/2014/main" id="{E34F9DA6-2E1F-35EE-F5BC-AE7D33A64354}"/>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09D3B8B2-D71C-EF3D-506A-2A57F7BD29A1}"/>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A5D1CF0-1D2B-A1C0-45F2-0A6FF78050E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9BE25E09-1F98-F881-F19B-829F52969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30/10/2025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5" name="Gruppo 4">
            <a:extLst>
              <a:ext uri="{FF2B5EF4-FFF2-40B4-BE49-F238E27FC236}">
                <a16:creationId xmlns:a16="http://schemas.microsoft.com/office/drawing/2014/main" id="{95A08AA0-3B13-6134-3D6B-3A364C13954C}"/>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6F77EB52-892A-0092-6498-F8B104F1C7A9}"/>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Rettangolo 6">
              <a:extLst>
                <a:ext uri="{FF2B5EF4-FFF2-40B4-BE49-F238E27FC236}">
                  <a16:creationId xmlns:a16="http://schemas.microsoft.com/office/drawing/2014/main" id="{D2A55855-B5DC-CAD4-E6F6-BC1ABAE5E3A5}"/>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B521CE2C-F458-53E6-15A4-3DDF32EA6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30/10/2025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7" name="Gruppo 6">
            <a:extLst>
              <a:ext uri="{FF2B5EF4-FFF2-40B4-BE49-F238E27FC236}">
                <a16:creationId xmlns:a16="http://schemas.microsoft.com/office/drawing/2014/main" id="{7C265325-6F9C-85D0-B0E3-B67B79A71EFB}"/>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0F8495D8-D76B-C6E5-2386-59639E58D39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EE2559C6-9DA2-3A38-C40B-D414A5CFA47E}"/>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4AD1E231-96D8-8062-91A5-4288B1B3A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30/10/2025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3" name="Gruppo 2">
            <a:extLst>
              <a:ext uri="{FF2B5EF4-FFF2-40B4-BE49-F238E27FC236}">
                <a16:creationId xmlns:a16="http://schemas.microsoft.com/office/drawing/2014/main" id="{C3BF1989-943E-5095-52C1-5D54A4F57E6A}"/>
              </a:ext>
            </a:extLst>
          </p:cNvPr>
          <p:cNvGrpSpPr/>
          <p:nvPr userDrawn="1"/>
        </p:nvGrpSpPr>
        <p:grpSpPr>
          <a:xfrm>
            <a:off x="0" y="6133244"/>
            <a:ext cx="12192000" cy="714133"/>
            <a:chOff x="0" y="6133244"/>
            <a:chExt cx="12192000" cy="714133"/>
          </a:xfrm>
        </p:grpSpPr>
        <p:sp>
          <p:nvSpPr>
            <p:cNvPr id="4" name="Rettangolo 3">
              <a:extLst>
                <a:ext uri="{FF2B5EF4-FFF2-40B4-BE49-F238E27FC236}">
                  <a16:creationId xmlns:a16="http://schemas.microsoft.com/office/drawing/2014/main" id="{3DB00B3A-C73C-FEF7-D0EA-50032E3A0EDB}"/>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Rettangolo 4">
              <a:extLst>
                <a:ext uri="{FF2B5EF4-FFF2-40B4-BE49-F238E27FC236}">
                  <a16:creationId xmlns:a16="http://schemas.microsoft.com/office/drawing/2014/main" id="{1B142B75-6E1A-3326-7672-BF16E2BEC6CD}"/>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1CDA020C-77E6-4573-D69A-C399851DF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20" name="Gruppo 19">
            <a:extLst>
              <a:ext uri="{FF2B5EF4-FFF2-40B4-BE49-F238E27FC236}">
                <a16:creationId xmlns:a16="http://schemas.microsoft.com/office/drawing/2014/main" id="{19B7BF6A-3EF9-279C-05CD-62BA2EE27242}"/>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D1867750-EA89-EFEA-40CB-4FA8E18FEF5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2" name="Immagine 11">
              <a:extLst>
                <a:ext uri="{FF2B5EF4-FFF2-40B4-BE49-F238E27FC236}">
                  <a16:creationId xmlns:a16="http://schemas.microsoft.com/office/drawing/2014/main" id="{5C1440DD-F731-6E48-65CC-2D288A20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grpSp>
        <p:nvGrpSpPr>
          <p:cNvPr id="19" name="Gruppo 18">
            <a:extLst>
              <a:ext uri="{FF2B5EF4-FFF2-40B4-BE49-F238E27FC236}">
                <a16:creationId xmlns:a16="http://schemas.microsoft.com/office/drawing/2014/main" id="{6C7DC939-7217-A60C-AAE6-CFC9326765EE}"/>
              </a:ext>
            </a:extLst>
          </p:cNvPr>
          <p:cNvGrpSpPr/>
          <p:nvPr userDrawn="1"/>
        </p:nvGrpSpPr>
        <p:grpSpPr>
          <a:xfrm>
            <a:off x="8166735" y="10623"/>
            <a:ext cx="2857500" cy="6119550"/>
            <a:chOff x="4425159" y="10623"/>
            <a:chExt cx="2857500" cy="611955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425159" y="10623"/>
              <a:ext cx="2857500" cy="611955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8" name="Immagine 17">
              <a:extLst>
                <a:ext uri="{FF2B5EF4-FFF2-40B4-BE49-F238E27FC236}">
                  <a16:creationId xmlns:a16="http://schemas.microsoft.com/office/drawing/2014/main" id="{DCCC9D6E-2F2B-2AA8-15B1-DBEAB565E1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25164" y="580196"/>
              <a:ext cx="2831281" cy="4929684"/>
            </a:xfrm>
            <a:prstGeom prst="rect">
              <a:avLst/>
            </a:prstGeom>
          </p:spPr>
        </p:pic>
      </p:gr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30/10/2025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2" name="Gruppo 11">
            <a:extLst>
              <a:ext uri="{FF2B5EF4-FFF2-40B4-BE49-F238E27FC236}">
                <a16:creationId xmlns:a16="http://schemas.microsoft.com/office/drawing/2014/main" id="{E5BF0961-A70C-D79A-DF8E-DE4FF7A0A45D}"/>
              </a:ext>
            </a:extLst>
          </p:cNvPr>
          <p:cNvGrpSpPr/>
          <p:nvPr userDrawn="1"/>
        </p:nvGrpSpPr>
        <p:grpSpPr>
          <a:xfrm>
            <a:off x="8166735" y="10622"/>
            <a:ext cx="2857500" cy="6847377"/>
            <a:chOff x="8166735" y="10622"/>
            <a:chExt cx="2857500" cy="6847377"/>
          </a:xfrm>
        </p:grpSpPr>
        <p:sp>
          <p:nvSpPr>
            <p:cNvPr id="9" name="Parallelogramma 14">
              <a:extLst>
                <a:ext uri="{FF2B5EF4-FFF2-40B4-BE49-F238E27FC236}">
                  <a16:creationId xmlns:a16="http://schemas.microsoft.com/office/drawing/2014/main" id="{F0532277-D603-17CA-7706-8AFB3C60BD4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0" name="Immagine 9">
              <a:extLst>
                <a:ext uri="{FF2B5EF4-FFF2-40B4-BE49-F238E27FC236}">
                  <a16:creationId xmlns:a16="http://schemas.microsoft.com/office/drawing/2014/main" id="{D65EBDA1-EBE9-0CCF-A58A-C842DB8BEEB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image" Target="../media/image30.png" /><Relationship Id="rId1" Type="http://schemas.openxmlformats.org/officeDocument/2006/relationships/slideLayout" Target="../slideLayouts/slideLayout2.xml" /><Relationship Id="rId5" Type="http://schemas.openxmlformats.org/officeDocument/2006/relationships/image" Target="../media/image33.png" /><Relationship Id="rId4" Type="http://schemas.openxmlformats.org/officeDocument/2006/relationships/image" Target="../media/image32.png" /></Relationships>
</file>

<file path=ppt/slides/_rels/slide15.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4" Type="http://schemas.openxmlformats.org/officeDocument/2006/relationships/image" Target="../media/image12.png" /></Relationships>
</file>

<file path=ppt/slides/_rels/slide17.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image" Target="../media/image37.png" /><Relationship Id="rId1" Type="http://schemas.openxmlformats.org/officeDocument/2006/relationships/slideLayout" Target="../slideLayouts/slideLayout2.xml" /><Relationship Id="rId5" Type="http://schemas.openxmlformats.org/officeDocument/2006/relationships/image" Target="../media/image40.png" /><Relationship Id="rId4" Type="http://schemas.openxmlformats.org/officeDocument/2006/relationships/image" Target="../media/image39.png"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5" Type="http://schemas.openxmlformats.org/officeDocument/2006/relationships/image" Target="../media/image7.jpeg" /><Relationship Id="rId4" Type="http://schemas.openxmlformats.org/officeDocument/2006/relationships/image" Target="../media/image6.png" /></Relationships>
</file>

<file path=ppt/slides/_rels/slide20.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image" Target="../media/image43.png" /><Relationship Id="rId1" Type="http://schemas.openxmlformats.org/officeDocument/2006/relationships/slideLayout" Target="../slideLayouts/slideLayout2.xml" /><Relationship Id="rId4" Type="http://schemas.openxmlformats.org/officeDocument/2006/relationships/image" Target="../media/image44.png" /></Relationships>
</file>

<file path=ppt/slides/_rels/slide22.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5" Type="http://schemas.openxmlformats.org/officeDocument/2006/relationships/image" Target="../media/image13.png" /><Relationship Id="rId4" Type="http://schemas.openxmlformats.org/officeDocument/2006/relationships/image" Target="../media/image12.png" /></Relationships>
</file>

<file path=ppt/slides/_rels/slide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359941" y="998288"/>
            <a:ext cx="6573952" cy="2806369"/>
          </a:xfrm>
        </p:spPr>
        <p:txBody>
          <a:bodyPr>
            <a:noAutofit/>
          </a:bodyPr>
          <a:lstStyle/>
          <a:p>
            <a:pPr algn="ctr"/>
            <a:r>
              <a:rPr lang="it-IT" sz="4800" dirty="0">
                <a:solidFill>
                  <a:srgbClr val="304297"/>
                </a:solidFill>
              </a:rPr>
              <a:t>MONO- E DUAL AGONIST E LOW ENERGY KETOGENIC THERAPY: UN SINERGISMO OLTRE LA PERDITA DI PESO?</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272392" y="4241260"/>
            <a:ext cx="7422204" cy="2096193"/>
          </a:xfrm>
        </p:spPr>
        <p:txBody>
          <a:bodyPr>
            <a:normAutofit/>
          </a:bodyPr>
          <a:lstStyle/>
          <a:p>
            <a:r>
              <a:rPr lang="it-IT" b="1" dirty="0">
                <a:solidFill>
                  <a:srgbClr val="E79130"/>
                </a:solidFill>
              </a:rPr>
              <a:t>LUIGI SCHIAVO</a:t>
            </a:r>
          </a:p>
          <a:p>
            <a:r>
              <a:rPr lang="it-IT" b="1" dirty="0">
                <a:solidFill>
                  <a:srgbClr val="E79130"/>
                </a:solidFill>
              </a:rPr>
              <a:t>DIPARTIMENTO DI MEDICINA, CHIRURGIA E ODONTOIATRIA</a:t>
            </a:r>
          </a:p>
          <a:p>
            <a:r>
              <a:rPr lang="it-IT" b="1" dirty="0">
                <a:solidFill>
                  <a:srgbClr val="E79130"/>
                </a:solidFill>
              </a:rPr>
              <a:t>UNIVERSITA’ DEGLI STUDI DI SALERNO</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45105-1F56-F733-B0D9-92FE81DF4824}"/>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75FE7421-FACC-B0E5-E71B-3407CE7B412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 Comparison of the mean difference in FFM (kg) between VLCKD and controls.</a:t>
            </a:r>
            <a:endParaRPr lang="it-IT"/>
          </a:p>
        </p:txBody>
      </p:sp>
      <p:sp>
        <p:nvSpPr>
          <p:cNvPr id="11" name="Rettangolo 10">
            <a:extLst>
              <a:ext uri="{FF2B5EF4-FFF2-40B4-BE49-F238E27FC236}">
                <a16:creationId xmlns:a16="http://schemas.microsoft.com/office/drawing/2014/main" id="{80EE1E16-8FEB-9C62-DFFB-160E99FF0DFA}"/>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AB897373-8BA5-3C6F-D0F9-7B5A004938E0}"/>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16" name="Immagine 15">
            <a:extLst>
              <a:ext uri="{FF2B5EF4-FFF2-40B4-BE49-F238E27FC236}">
                <a16:creationId xmlns:a16="http://schemas.microsoft.com/office/drawing/2014/main" id="{E539D2FE-3DE8-60CB-63F0-EF1F02647A64}"/>
              </a:ext>
            </a:extLst>
          </p:cNvPr>
          <p:cNvPicPr>
            <a:picLocks noChangeAspect="1"/>
          </p:cNvPicPr>
          <p:nvPr/>
        </p:nvPicPr>
        <p:blipFill>
          <a:blip r:embed="rId2"/>
          <a:stretch>
            <a:fillRect/>
          </a:stretch>
        </p:blipFill>
        <p:spPr>
          <a:xfrm>
            <a:off x="4629071" y="2351319"/>
            <a:ext cx="7426741" cy="4506681"/>
          </a:xfrm>
          <a:prstGeom prst="rect">
            <a:avLst/>
          </a:prstGeom>
        </p:spPr>
      </p:pic>
      <p:pic>
        <p:nvPicPr>
          <p:cNvPr id="17" name="Immagine 16">
            <a:extLst>
              <a:ext uri="{FF2B5EF4-FFF2-40B4-BE49-F238E27FC236}">
                <a16:creationId xmlns:a16="http://schemas.microsoft.com/office/drawing/2014/main" id="{432CBD8C-81B0-578F-DFD3-59DEADB4634D}"/>
              </a:ext>
            </a:extLst>
          </p:cNvPr>
          <p:cNvPicPr>
            <a:picLocks noChangeAspect="1"/>
          </p:cNvPicPr>
          <p:nvPr/>
        </p:nvPicPr>
        <p:blipFill>
          <a:blip r:embed="rId3"/>
          <a:stretch>
            <a:fillRect/>
          </a:stretch>
        </p:blipFill>
        <p:spPr>
          <a:xfrm>
            <a:off x="272375" y="105616"/>
            <a:ext cx="5680953" cy="2199665"/>
          </a:xfrm>
          <a:prstGeom prst="rect">
            <a:avLst/>
          </a:prstGeom>
        </p:spPr>
      </p:pic>
      <p:sp>
        <p:nvSpPr>
          <p:cNvPr id="18" name="CasellaDiTesto 17">
            <a:extLst>
              <a:ext uri="{FF2B5EF4-FFF2-40B4-BE49-F238E27FC236}">
                <a16:creationId xmlns:a16="http://schemas.microsoft.com/office/drawing/2014/main" id="{B1CA3517-2183-DED2-A00F-50DA15AFD8AE}"/>
              </a:ext>
            </a:extLst>
          </p:cNvPr>
          <p:cNvSpPr txBox="1"/>
          <p:nvPr/>
        </p:nvSpPr>
        <p:spPr>
          <a:xfrm>
            <a:off x="1132678" y="3620891"/>
            <a:ext cx="2748657" cy="1815882"/>
          </a:xfrm>
          <a:prstGeom prst="rect">
            <a:avLst/>
          </a:prstGeom>
          <a:noFill/>
        </p:spPr>
        <p:txBody>
          <a:bodyPr wrap="square">
            <a:spAutoFit/>
          </a:bodyPr>
          <a:lstStyle/>
          <a:p>
            <a:pPr algn="ctr"/>
            <a:r>
              <a:rPr lang="it-IT" sz="2800" b="1" dirty="0">
                <a:solidFill>
                  <a:srgbClr val="00B050"/>
                </a:solidFill>
              </a:rPr>
              <a:t>no significant difference </a:t>
            </a:r>
          </a:p>
          <a:p>
            <a:pPr algn="ctr"/>
            <a:r>
              <a:rPr lang="it-IT" sz="2800" b="1" dirty="0">
                <a:solidFill>
                  <a:srgbClr val="00B050"/>
                </a:solidFill>
              </a:rPr>
              <a:t>on the reduction in </a:t>
            </a:r>
            <a:r>
              <a:rPr lang="en-US" sz="2800" b="1" dirty="0">
                <a:solidFill>
                  <a:srgbClr val="00B050"/>
                </a:solidFill>
              </a:rPr>
              <a:t>FFM</a:t>
            </a:r>
            <a:endParaRPr lang="it-IT" sz="2800" b="1" dirty="0">
              <a:solidFill>
                <a:srgbClr val="00B050"/>
              </a:solidFill>
            </a:endParaRPr>
          </a:p>
        </p:txBody>
      </p:sp>
    </p:spTree>
    <p:extLst>
      <p:ext uri="{BB962C8B-B14F-4D97-AF65-F5344CB8AC3E}">
        <p14:creationId xmlns:p14="http://schemas.microsoft.com/office/powerpoint/2010/main" val="238746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9D8C5-8472-2259-53DF-8390A515D758}"/>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0AA59B7-A468-A5DB-E33C-D16649BA11B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6877E6DD-FEF0-D23E-B4C0-782CFF9ED792}"/>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6" name="Immagine 5">
            <a:extLst>
              <a:ext uri="{FF2B5EF4-FFF2-40B4-BE49-F238E27FC236}">
                <a16:creationId xmlns:a16="http://schemas.microsoft.com/office/drawing/2014/main" id="{E0B1F456-56D9-8B43-0FF4-35D5EDA3F930}"/>
              </a:ext>
            </a:extLst>
          </p:cNvPr>
          <p:cNvPicPr>
            <a:picLocks noChangeAspect="1"/>
          </p:cNvPicPr>
          <p:nvPr/>
        </p:nvPicPr>
        <p:blipFill>
          <a:blip r:embed="rId2"/>
          <a:stretch>
            <a:fillRect/>
          </a:stretch>
        </p:blipFill>
        <p:spPr>
          <a:xfrm>
            <a:off x="0" y="1"/>
            <a:ext cx="6659479" cy="1984442"/>
          </a:xfrm>
          <a:prstGeom prst="rect">
            <a:avLst/>
          </a:prstGeom>
        </p:spPr>
      </p:pic>
      <p:pic>
        <p:nvPicPr>
          <p:cNvPr id="10" name="Immagine 9">
            <a:extLst>
              <a:ext uri="{FF2B5EF4-FFF2-40B4-BE49-F238E27FC236}">
                <a16:creationId xmlns:a16="http://schemas.microsoft.com/office/drawing/2014/main" id="{8FDDA2DB-6006-782D-C55E-0A2D48468015}"/>
              </a:ext>
            </a:extLst>
          </p:cNvPr>
          <p:cNvPicPr>
            <a:picLocks noChangeAspect="1"/>
          </p:cNvPicPr>
          <p:nvPr/>
        </p:nvPicPr>
        <p:blipFill>
          <a:blip r:embed="rId3"/>
          <a:srcRect l="24791"/>
          <a:stretch>
            <a:fillRect/>
          </a:stretch>
        </p:blipFill>
        <p:spPr>
          <a:xfrm>
            <a:off x="5846323" y="1285513"/>
            <a:ext cx="6228203" cy="5572487"/>
          </a:xfrm>
          <a:prstGeom prst="rect">
            <a:avLst/>
          </a:prstGeom>
        </p:spPr>
      </p:pic>
      <p:sp>
        <p:nvSpPr>
          <p:cNvPr id="12" name="CasellaDiTesto 11">
            <a:extLst>
              <a:ext uri="{FF2B5EF4-FFF2-40B4-BE49-F238E27FC236}">
                <a16:creationId xmlns:a16="http://schemas.microsoft.com/office/drawing/2014/main" id="{DB4B5E6D-582B-873D-32BA-9C9BE4880401}"/>
              </a:ext>
            </a:extLst>
          </p:cNvPr>
          <p:cNvSpPr txBox="1"/>
          <p:nvPr/>
        </p:nvSpPr>
        <p:spPr>
          <a:xfrm>
            <a:off x="-124027" y="3747782"/>
            <a:ext cx="6094378" cy="830997"/>
          </a:xfrm>
          <a:prstGeom prst="rect">
            <a:avLst/>
          </a:prstGeom>
          <a:noFill/>
        </p:spPr>
        <p:txBody>
          <a:bodyPr wrap="square">
            <a:spAutoFit/>
          </a:bodyPr>
          <a:lstStyle/>
          <a:p>
            <a:pPr algn="ctr"/>
            <a:r>
              <a:rPr lang="it-IT" sz="2400" b="1" dirty="0">
                <a:solidFill>
                  <a:srgbClr val="00B050"/>
                </a:solidFill>
              </a:rPr>
              <a:t>Ketogenic diets are associated with greater preservation of FFM</a:t>
            </a:r>
          </a:p>
        </p:txBody>
      </p:sp>
    </p:spTree>
    <p:extLst>
      <p:ext uri="{BB962C8B-B14F-4D97-AF65-F5344CB8AC3E}">
        <p14:creationId xmlns:p14="http://schemas.microsoft.com/office/powerpoint/2010/main" val="169468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16AE-4B60-4514-01E7-9719DC49CC05}"/>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F17C58D-4530-EB12-1F85-E2FB217AC85C}"/>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E76FBF15-BB59-5266-C664-6EC9EBD0F30E}"/>
              </a:ext>
            </a:extLst>
          </p:cNvPr>
          <p:cNvSpPr txBox="1"/>
          <p:nvPr/>
        </p:nvSpPr>
        <p:spPr>
          <a:xfrm>
            <a:off x="1651046" y="3844238"/>
            <a:ext cx="1258678" cy="461665"/>
          </a:xfrm>
          <a:prstGeom prst="rect">
            <a:avLst/>
          </a:prstGeom>
          <a:noFill/>
        </p:spPr>
        <p:txBody>
          <a:bodyPr wrap="none" rtlCol="0">
            <a:spAutoFit/>
          </a:bodyPr>
          <a:lstStyle/>
          <a:p>
            <a:r>
              <a:rPr lang="it-IT" sz="2400" b="1" dirty="0">
                <a:solidFill>
                  <a:schemeClr val="bg1"/>
                </a:solidFill>
              </a:rPr>
              <a:t>NAPOLI</a:t>
            </a:r>
          </a:p>
        </p:txBody>
      </p:sp>
      <p:pic>
        <p:nvPicPr>
          <p:cNvPr id="5" name="Immagine 4">
            <a:extLst>
              <a:ext uri="{FF2B5EF4-FFF2-40B4-BE49-F238E27FC236}">
                <a16:creationId xmlns:a16="http://schemas.microsoft.com/office/drawing/2014/main" id="{D628C3FE-4236-DF4C-1AC6-7C6EA5EDABF8}"/>
              </a:ext>
            </a:extLst>
          </p:cNvPr>
          <p:cNvPicPr>
            <a:picLocks noChangeAspect="1"/>
          </p:cNvPicPr>
          <p:nvPr/>
        </p:nvPicPr>
        <p:blipFill>
          <a:blip r:embed="rId2"/>
          <a:stretch>
            <a:fillRect/>
          </a:stretch>
        </p:blipFill>
        <p:spPr>
          <a:xfrm>
            <a:off x="213966" y="366285"/>
            <a:ext cx="4910125" cy="2099032"/>
          </a:xfrm>
          <a:prstGeom prst="rect">
            <a:avLst/>
          </a:prstGeom>
        </p:spPr>
      </p:pic>
      <p:pic>
        <p:nvPicPr>
          <p:cNvPr id="7" name="Immagine 6">
            <a:extLst>
              <a:ext uri="{FF2B5EF4-FFF2-40B4-BE49-F238E27FC236}">
                <a16:creationId xmlns:a16="http://schemas.microsoft.com/office/drawing/2014/main" id="{CE163B36-BFFA-1F8C-2CDA-AD1F19CF65EE}"/>
              </a:ext>
            </a:extLst>
          </p:cNvPr>
          <p:cNvPicPr>
            <a:picLocks noChangeAspect="1"/>
          </p:cNvPicPr>
          <p:nvPr/>
        </p:nvPicPr>
        <p:blipFill>
          <a:blip r:embed="rId3"/>
          <a:stretch>
            <a:fillRect/>
          </a:stretch>
        </p:blipFill>
        <p:spPr>
          <a:xfrm>
            <a:off x="5591004" y="366285"/>
            <a:ext cx="5029902" cy="6125430"/>
          </a:xfrm>
          <a:prstGeom prst="rect">
            <a:avLst/>
          </a:prstGeom>
        </p:spPr>
      </p:pic>
    </p:spTree>
    <p:extLst>
      <p:ext uri="{BB962C8B-B14F-4D97-AF65-F5344CB8AC3E}">
        <p14:creationId xmlns:p14="http://schemas.microsoft.com/office/powerpoint/2010/main" val="217127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3C12E-A88D-8C21-3303-14FDD2747954}"/>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EC9C4034-5368-1893-2CBE-FBF098AF906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A6FB737B-383C-C80C-6A2C-87973CA99846}"/>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55DF0ADD-1F7E-B3C6-7EC0-DF063502006F}"/>
              </a:ext>
            </a:extLst>
          </p:cNvPr>
          <p:cNvGrpSpPr/>
          <p:nvPr/>
        </p:nvGrpSpPr>
        <p:grpSpPr>
          <a:xfrm>
            <a:off x="97276" y="75886"/>
            <a:ext cx="5340486" cy="2677042"/>
            <a:chOff x="272880" y="332943"/>
            <a:chExt cx="6982799" cy="3096057"/>
          </a:xfrm>
        </p:grpSpPr>
        <p:pic>
          <p:nvPicPr>
            <p:cNvPr id="3" name="Immagine 2">
              <a:extLst>
                <a:ext uri="{FF2B5EF4-FFF2-40B4-BE49-F238E27FC236}">
                  <a16:creationId xmlns:a16="http://schemas.microsoft.com/office/drawing/2014/main" id="{B40D34FD-DEFE-9F06-08F9-1F8F93C26A93}"/>
                </a:ext>
              </a:extLst>
            </p:cNvPr>
            <p:cNvPicPr>
              <a:picLocks noChangeAspect="1"/>
            </p:cNvPicPr>
            <p:nvPr/>
          </p:nvPicPr>
          <p:blipFill>
            <a:blip r:embed="rId2"/>
            <a:stretch>
              <a:fillRect/>
            </a:stretch>
          </p:blipFill>
          <p:spPr>
            <a:xfrm>
              <a:off x="272880" y="332943"/>
              <a:ext cx="6982799" cy="3096057"/>
            </a:xfrm>
            <a:prstGeom prst="rect">
              <a:avLst/>
            </a:prstGeom>
          </p:spPr>
        </p:pic>
        <p:sp>
          <p:nvSpPr>
            <p:cNvPr id="5" name="CasellaDiTesto 4">
              <a:extLst>
                <a:ext uri="{FF2B5EF4-FFF2-40B4-BE49-F238E27FC236}">
                  <a16:creationId xmlns:a16="http://schemas.microsoft.com/office/drawing/2014/main" id="{4E016E31-BDE2-9392-A08F-D34E0A0DD0D8}"/>
                </a:ext>
              </a:extLst>
            </p:cNvPr>
            <p:cNvSpPr txBox="1"/>
            <p:nvPr/>
          </p:nvSpPr>
          <p:spPr>
            <a:xfrm>
              <a:off x="1748790" y="501134"/>
              <a:ext cx="1890521" cy="302558"/>
            </a:xfrm>
            <a:prstGeom prst="rect">
              <a:avLst/>
            </a:prstGeom>
            <a:noFill/>
          </p:spPr>
          <p:txBody>
            <a:bodyPr wrap="square">
              <a:spAutoFit/>
            </a:bodyPr>
            <a:lstStyle/>
            <a:p>
              <a:r>
                <a:rPr lang="it-IT" sz="1100" b="1" dirty="0"/>
                <a:t>2025, 17, 1216 </a:t>
              </a:r>
            </a:p>
          </p:txBody>
        </p:sp>
      </p:grpSp>
      <p:pic>
        <p:nvPicPr>
          <p:cNvPr id="8" name="Immagine 7">
            <a:extLst>
              <a:ext uri="{FF2B5EF4-FFF2-40B4-BE49-F238E27FC236}">
                <a16:creationId xmlns:a16="http://schemas.microsoft.com/office/drawing/2014/main" id="{2AB26F2D-ECC4-7898-113E-26ABBB8242AF}"/>
              </a:ext>
            </a:extLst>
          </p:cNvPr>
          <p:cNvPicPr>
            <a:picLocks noChangeAspect="1"/>
          </p:cNvPicPr>
          <p:nvPr/>
        </p:nvPicPr>
        <p:blipFill>
          <a:blip r:embed="rId3"/>
          <a:stretch>
            <a:fillRect/>
          </a:stretch>
        </p:blipFill>
        <p:spPr>
          <a:xfrm>
            <a:off x="4952362" y="1566154"/>
            <a:ext cx="7239638" cy="4644590"/>
          </a:xfrm>
          <a:prstGeom prst="rect">
            <a:avLst/>
          </a:prstGeom>
        </p:spPr>
      </p:pic>
    </p:spTree>
    <p:extLst>
      <p:ext uri="{BB962C8B-B14F-4D97-AF65-F5344CB8AC3E}">
        <p14:creationId xmlns:p14="http://schemas.microsoft.com/office/powerpoint/2010/main" val="100742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AC74C-B657-CC19-7836-B70281B97470}"/>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E5ADFC11-A0FF-CAA4-7A59-D3707061218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FB2E4AC8-52F3-E647-292F-1BC02C51D43D}"/>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8CF9397E-E9C7-A41E-0AF4-B7A5618D63E0}"/>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F8F2AACA-E9D7-B380-CA11-C6B1E69499A4}"/>
              </a:ext>
            </a:extLst>
          </p:cNvPr>
          <p:cNvGrpSpPr/>
          <p:nvPr/>
        </p:nvGrpSpPr>
        <p:grpSpPr>
          <a:xfrm>
            <a:off x="0" y="0"/>
            <a:ext cx="12192184" cy="1030393"/>
            <a:chOff x="1" y="1"/>
            <a:chExt cx="12192184" cy="1030393"/>
          </a:xfrm>
        </p:grpSpPr>
        <p:sp>
          <p:nvSpPr>
            <p:cNvPr id="3" name="object 2">
              <a:extLst>
                <a:ext uri="{FF2B5EF4-FFF2-40B4-BE49-F238E27FC236}">
                  <a16:creationId xmlns:a16="http://schemas.microsoft.com/office/drawing/2014/main" id="{0F35CCE5-BF2F-E749-ADEF-4F910ECEA811}"/>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400" dirty="0"/>
            </a:p>
          </p:txBody>
        </p:sp>
        <p:sp>
          <p:nvSpPr>
            <p:cNvPr id="5" name="object 5">
              <a:extLst>
                <a:ext uri="{FF2B5EF4-FFF2-40B4-BE49-F238E27FC236}">
                  <a16:creationId xmlns:a16="http://schemas.microsoft.com/office/drawing/2014/main" id="{024D34C9-DB0D-77FE-3A4D-D9D872893298}"/>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400"/>
            </a:p>
          </p:txBody>
        </p:sp>
      </p:grpSp>
      <p:sp>
        <p:nvSpPr>
          <p:cNvPr id="6" name="CasellaDiTesto 5">
            <a:extLst>
              <a:ext uri="{FF2B5EF4-FFF2-40B4-BE49-F238E27FC236}">
                <a16:creationId xmlns:a16="http://schemas.microsoft.com/office/drawing/2014/main" id="{79765B4E-8B01-F5F6-7C37-AC50E0947C0B}"/>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7" name="Immagine 6">
            <a:extLst>
              <a:ext uri="{FF2B5EF4-FFF2-40B4-BE49-F238E27FC236}">
                <a16:creationId xmlns:a16="http://schemas.microsoft.com/office/drawing/2014/main" id="{9770EC39-BDAE-EB1D-92B9-C8A7C4838A32}"/>
              </a:ext>
            </a:extLst>
          </p:cNvPr>
          <p:cNvPicPr>
            <a:picLocks noChangeAspect="1"/>
          </p:cNvPicPr>
          <p:nvPr/>
        </p:nvPicPr>
        <p:blipFill>
          <a:blip r:embed="rId2"/>
          <a:stretch>
            <a:fillRect/>
          </a:stretch>
        </p:blipFill>
        <p:spPr>
          <a:xfrm>
            <a:off x="2807458" y="1320567"/>
            <a:ext cx="6577084" cy="2581957"/>
          </a:xfrm>
          <a:prstGeom prst="rect">
            <a:avLst/>
          </a:prstGeom>
        </p:spPr>
      </p:pic>
      <p:sp>
        <p:nvSpPr>
          <p:cNvPr id="8" name="CasellaDiTesto 7">
            <a:extLst>
              <a:ext uri="{FF2B5EF4-FFF2-40B4-BE49-F238E27FC236}">
                <a16:creationId xmlns:a16="http://schemas.microsoft.com/office/drawing/2014/main" id="{9C8A6B6B-425E-2B82-1CCD-3CCBD08A6528}"/>
              </a:ext>
            </a:extLst>
          </p:cNvPr>
          <p:cNvSpPr txBox="1"/>
          <p:nvPr/>
        </p:nvSpPr>
        <p:spPr>
          <a:xfrm>
            <a:off x="7827247" y="5311423"/>
            <a:ext cx="4227872" cy="1546577"/>
          </a:xfrm>
          <a:prstGeom prst="rect">
            <a:avLst/>
          </a:prstGeom>
          <a:noFill/>
        </p:spPr>
        <p:txBody>
          <a:bodyPr wrap="square">
            <a:spAutoFit/>
          </a:bodyPr>
          <a:lstStyle/>
          <a:p>
            <a:pPr algn="just"/>
            <a:r>
              <a:rPr lang="en-US" sz="1050" b="1" dirty="0"/>
              <a:t>Figure 2. </a:t>
            </a:r>
            <a:r>
              <a:rPr lang="en-US" sz="1050" dirty="0"/>
              <a:t>Box plots showing baseline and 12-week follow-up changes in body weight (A), fat mass (B), and fat free mass (C) in both groups study. The horizontal bars represent the median values. Lower and upper boundaries of the box represent the first and the third quartile, respectively. Lower and upper error bars represent the minimum and the maximum value, respectively. </a:t>
            </a:r>
          </a:p>
          <a:p>
            <a:pPr algn="just"/>
            <a:r>
              <a:rPr lang="en-GB" sz="1050" b="1" baseline="30000" dirty="0">
                <a:latin typeface="Palatino Linotype" panose="02040502050505030304" pitchFamily="18" charset="0"/>
                <a:ea typeface="Times New Roman" panose="02020603050405020304" pitchFamily="18" charset="0"/>
                <a:cs typeface="Cordia New" panose="020B0304020202020204" pitchFamily="34" charset="-34"/>
              </a:rPr>
              <a:t>a</a:t>
            </a:r>
            <a:r>
              <a:rPr lang="en-GB" sz="1050" b="1" dirty="0">
                <a:latin typeface="Palatino Linotype" panose="02040502050505030304" pitchFamily="18" charset="0"/>
                <a:ea typeface="Times New Roman" panose="02020603050405020304" pitchFamily="18" charset="0"/>
                <a:cs typeface="Cordia New" panose="020B0304020202020204" pitchFamily="34" charset="-34"/>
              </a:rPr>
              <a:t>12-week follow-up vs baseline</a:t>
            </a:r>
          </a:p>
          <a:p>
            <a:pPr algn="just"/>
            <a:r>
              <a:rPr lang="en-GB" sz="1050" b="1" baseline="30000" dirty="0">
                <a:latin typeface="Palatino Linotype" panose="02040502050505030304" pitchFamily="18" charset="0"/>
                <a:ea typeface="Times New Roman" panose="02020603050405020304" pitchFamily="18" charset="0"/>
                <a:cs typeface="Cordia New" panose="020B0304020202020204" pitchFamily="34" charset="-34"/>
              </a:rPr>
              <a:t>b</a:t>
            </a:r>
            <a:r>
              <a:rPr lang="en-GB" sz="1050" b="1" dirty="0">
                <a:latin typeface="Palatino Linotype" panose="02040502050505030304" pitchFamily="18" charset="0"/>
                <a:ea typeface="Times New Roman" panose="02020603050405020304" pitchFamily="18" charset="0"/>
                <a:cs typeface="Cordia New" panose="020B0304020202020204" pitchFamily="34" charset="-34"/>
              </a:rPr>
              <a:t>12-week follow-up TZP+LEKT vs LCD</a:t>
            </a:r>
            <a:endParaRPr lang="it-IT" sz="1050" b="1" dirty="0">
              <a:latin typeface="Palatino Linotype" panose="02040502050505030304" pitchFamily="18" charset="0"/>
              <a:ea typeface="Times New Roman" panose="02020603050405020304" pitchFamily="18" charset="0"/>
              <a:cs typeface="Cordia New" panose="020B0304020202020204" pitchFamily="34" charset="-34"/>
            </a:endParaRPr>
          </a:p>
          <a:p>
            <a:pPr algn="just"/>
            <a:endParaRPr lang="it-IT" sz="1050" dirty="0"/>
          </a:p>
        </p:txBody>
      </p:sp>
      <p:pic>
        <p:nvPicPr>
          <p:cNvPr id="9" name="Immagine 8">
            <a:extLst>
              <a:ext uri="{FF2B5EF4-FFF2-40B4-BE49-F238E27FC236}">
                <a16:creationId xmlns:a16="http://schemas.microsoft.com/office/drawing/2014/main" id="{7B00B717-7EC3-B3CD-5565-21F9699059D8}"/>
              </a:ext>
            </a:extLst>
          </p:cNvPr>
          <p:cNvPicPr>
            <a:picLocks noChangeAspect="1"/>
          </p:cNvPicPr>
          <p:nvPr/>
        </p:nvPicPr>
        <p:blipFill>
          <a:blip r:embed="rId3"/>
          <a:stretch>
            <a:fillRect/>
          </a:stretch>
        </p:blipFill>
        <p:spPr>
          <a:xfrm>
            <a:off x="3012746" y="949659"/>
            <a:ext cx="5197117" cy="2655186"/>
          </a:xfrm>
          <a:prstGeom prst="rect">
            <a:avLst/>
          </a:prstGeom>
        </p:spPr>
      </p:pic>
      <p:pic>
        <p:nvPicPr>
          <p:cNvPr id="10" name="Immagine 9">
            <a:extLst>
              <a:ext uri="{FF2B5EF4-FFF2-40B4-BE49-F238E27FC236}">
                <a16:creationId xmlns:a16="http://schemas.microsoft.com/office/drawing/2014/main" id="{5470F4BD-E9DA-B37E-9DE5-D288B528191E}"/>
              </a:ext>
            </a:extLst>
          </p:cNvPr>
          <p:cNvPicPr>
            <a:picLocks noChangeAspect="1"/>
          </p:cNvPicPr>
          <p:nvPr/>
        </p:nvPicPr>
        <p:blipFill>
          <a:blip r:embed="rId4"/>
          <a:srcRect r="16597"/>
          <a:stretch/>
        </p:blipFill>
        <p:spPr>
          <a:xfrm>
            <a:off x="326825" y="3658729"/>
            <a:ext cx="3496428" cy="2888706"/>
          </a:xfrm>
          <a:prstGeom prst="rect">
            <a:avLst/>
          </a:prstGeom>
        </p:spPr>
      </p:pic>
      <p:grpSp>
        <p:nvGrpSpPr>
          <p:cNvPr id="12" name="Gruppo 11">
            <a:extLst>
              <a:ext uri="{FF2B5EF4-FFF2-40B4-BE49-F238E27FC236}">
                <a16:creationId xmlns:a16="http://schemas.microsoft.com/office/drawing/2014/main" id="{A7B6D520-16E3-AC79-DC70-E4BC8A57833C}"/>
              </a:ext>
            </a:extLst>
          </p:cNvPr>
          <p:cNvGrpSpPr/>
          <p:nvPr/>
        </p:nvGrpSpPr>
        <p:grpSpPr>
          <a:xfrm>
            <a:off x="3909923" y="3763207"/>
            <a:ext cx="3576727" cy="2975955"/>
            <a:chOff x="3953260" y="3975753"/>
            <a:chExt cx="3402761" cy="2763409"/>
          </a:xfrm>
        </p:grpSpPr>
        <p:pic>
          <p:nvPicPr>
            <p:cNvPr id="13" name="Immagine 12">
              <a:extLst>
                <a:ext uri="{FF2B5EF4-FFF2-40B4-BE49-F238E27FC236}">
                  <a16:creationId xmlns:a16="http://schemas.microsoft.com/office/drawing/2014/main" id="{781785FE-E5A9-9740-9F99-C280FAE4D3E5}"/>
                </a:ext>
              </a:extLst>
            </p:cNvPr>
            <p:cNvPicPr>
              <a:picLocks noChangeAspect="1"/>
            </p:cNvPicPr>
            <p:nvPr/>
          </p:nvPicPr>
          <p:blipFill>
            <a:blip r:embed="rId5"/>
            <a:stretch>
              <a:fillRect/>
            </a:stretch>
          </p:blipFill>
          <p:spPr>
            <a:xfrm>
              <a:off x="3953260" y="3975753"/>
              <a:ext cx="3316091" cy="2763409"/>
            </a:xfrm>
            <a:prstGeom prst="rect">
              <a:avLst/>
            </a:prstGeom>
          </p:spPr>
        </p:pic>
        <p:sp>
          <p:nvSpPr>
            <p:cNvPr id="15" name="Rettangolo 14">
              <a:extLst>
                <a:ext uri="{FF2B5EF4-FFF2-40B4-BE49-F238E27FC236}">
                  <a16:creationId xmlns:a16="http://schemas.microsoft.com/office/drawing/2014/main" id="{9E44BA94-C184-B1C7-F50C-BCA11662BEAF}"/>
                </a:ext>
              </a:extLst>
            </p:cNvPr>
            <p:cNvSpPr/>
            <p:nvPr/>
          </p:nvSpPr>
          <p:spPr>
            <a:xfrm>
              <a:off x="7151914" y="4691198"/>
              <a:ext cx="204107" cy="705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1078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60F29-EEE7-374A-3696-2C5A441DBDDA}"/>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379F2037-7769-5B15-13CD-5EFC56FC31F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DC4A4A1C-8359-EC93-3F25-D63DBE17BEBF}"/>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62B5BB44-AB97-7692-4653-59549A1B4BD8}"/>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78A767E4-126E-DA24-4F57-9D00EF774AA2}"/>
              </a:ext>
            </a:extLst>
          </p:cNvPr>
          <p:cNvGrpSpPr/>
          <p:nvPr/>
        </p:nvGrpSpPr>
        <p:grpSpPr>
          <a:xfrm>
            <a:off x="0" y="0"/>
            <a:ext cx="12192184" cy="1030393"/>
            <a:chOff x="1" y="1"/>
            <a:chExt cx="12192184" cy="1030393"/>
          </a:xfrm>
          <a:solidFill>
            <a:srgbClr val="002060"/>
          </a:solidFill>
        </p:grpSpPr>
        <p:sp>
          <p:nvSpPr>
            <p:cNvPr id="3" name="object 2">
              <a:extLst>
                <a:ext uri="{FF2B5EF4-FFF2-40B4-BE49-F238E27FC236}">
                  <a16:creationId xmlns:a16="http://schemas.microsoft.com/office/drawing/2014/main" id="{37DCABFD-2B4A-E39E-3FEF-7BF6A9C1E74A}"/>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5" name="object 5">
              <a:extLst>
                <a:ext uri="{FF2B5EF4-FFF2-40B4-BE49-F238E27FC236}">
                  <a16:creationId xmlns:a16="http://schemas.microsoft.com/office/drawing/2014/main" id="{4D9FCFCE-2B61-F494-944C-47AB4146AE08}"/>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a:p>
          </p:txBody>
        </p:sp>
      </p:grpSp>
      <p:pic>
        <p:nvPicPr>
          <p:cNvPr id="6" name="Immagine 5">
            <a:extLst>
              <a:ext uri="{FF2B5EF4-FFF2-40B4-BE49-F238E27FC236}">
                <a16:creationId xmlns:a16="http://schemas.microsoft.com/office/drawing/2014/main" id="{A4FEC2E6-446C-0935-A43E-921AA87F59AA}"/>
              </a:ext>
            </a:extLst>
          </p:cNvPr>
          <p:cNvPicPr>
            <a:picLocks noChangeAspect="1"/>
          </p:cNvPicPr>
          <p:nvPr/>
        </p:nvPicPr>
        <p:blipFill>
          <a:blip r:embed="rId2"/>
          <a:stretch>
            <a:fillRect/>
          </a:stretch>
        </p:blipFill>
        <p:spPr>
          <a:xfrm>
            <a:off x="1207230" y="1304395"/>
            <a:ext cx="6706536" cy="3458058"/>
          </a:xfrm>
          <a:prstGeom prst="rect">
            <a:avLst/>
          </a:prstGeom>
        </p:spPr>
      </p:pic>
      <p:sp>
        <p:nvSpPr>
          <p:cNvPr id="7" name="CasellaDiTesto 6">
            <a:extLst>
              <a:ext uri="{FF2B5EF4-FFF2-40B4-BE49-F238E27FC236}">
                <a16:creationId xmlns:a16="http://schemas.microsoft.com/office/drawing/2014/main" id="{CC633A0D-4D9E-9C3A-27AE-37AA7C7530E9}"/>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8" name="Immagine 7">
            <a:extLst>
              <a:ext uri="{FF2B5EF4-FFF2-40B4-BE49-F238E27FC236}">
                <a16:creationId xmlns:a16="http://schemas.microsoft.com/office/drawing/2014/main" id="{4D90B57F-342B-68E4-0AA7-A8CADC6FC6B7}"/>
              </a:ext>
            </a:extLst>
          </p:cNvPr>
          <p:cNvPicPr>
            <a:picLocks noChangeAspect="1"/>
          </p:cNvPicPr>
          <p:nvPr/>
        </p:nvPicPr>
        <p:blipFill>
          <a:blip r:embed="rId3"/>
          <a:stretch>
            <a:fillRect/>
          </a:stretch>
        </p:blipFill>
        <p:spPr>
          <a:xfrm>
            <a:off x="8397706" y="2859502"/>
            <a:ext cx="1867161" cy="1124107"/>
          </a:xfrm>
          <a:prstGeom prst="rect">
            <a:avLst/>
          </a:prstGeom>
        </p:spPr>
      </p:pic>
      <p:sp>
        <p:nvSpPr>
          <p:cNvPr id="9" name="CasellaDiTesto 8">
            <a:extLst>
              <a:ext uri="{FF2B5EF4-FFF2-40B4-BE49-F238E27FC236}">
                <a16:creationId xmlns:a16="http://schemas.microsoft.com/office/drawing/2014/main" id="{48DA5EE0-F0A2-3B18-C61E-5098016723A5}"/>
              </a:ext>
            </a:extLst>
          </p:cNvPr>
          <p:cNvSpPr txBox="1"/>
          <p:nvPr/>
        </p:nvSpPr>
        <p:spPr>
          <a:xfrm>
            <a:off x="2717165" y="1884073"/>
            <a:ext cx="682809" cy="246221"/>
          </a:xfrm>
          <a:prstGeom prst="rect">
            <a:avLst/>
          </a:prstGeom>
          <a:noFill/>
        </p:spPr>
        <p:txBody>
          <a:bodyPr wrap="square">
            <a:spAutoFit/>
          </a:bodyPr>
          <a:lstStyle/>
          <a:p>
            <a:r>
              <a:rPr lang="en-US" sz="1000" b="1" i="0" u="none" strike="noStrike" baseline="0" dirty="0">
                <a:solidFill>
                  <a:srgbClr val="00B050"/>
                </a:solidFill>
                <a:latin typeface="Palatino Linotype" panose="02040502050505030304" pitchFamily="18" charset="0"/>
              </a:rPr>
              <a:t>p=0.691</a:t>
            </a:r>
            <a:endParaRPr lang="it-IT" sz="1000" b="1" dirty="0">
              <a:solidFill>
                <a:srgbClr val="C00000"/>
              </a:solidFill>
            </a:endParaRPr>
          </a:p>
        </p:txBody>
      </p:sp>
      <p:sp>
        <p:nvSpPr>
          <p:cNvPr id="10" name="CasellaDiTesto 9">
            <a:extLst>
              <a:ext uri="{FF2B5EF4-FFF2-40B4-BE49-F238E27FC236}">
                <a16:creationId xmlns:a16="http://schemas.microsoft.com/office/drawing/2014/main" id="{A8F3F8E2-C7B5-04BE-073D-2A128AF7F4E7}"/>
              </a:ext>
            </a:extLst>
          </p:cNvPr>
          <p:cNvSpPr txBox="1"/>
          <p:nvPr/>
        </p:nvSpPr>
        <p:spPr>
          <a:xfrm>
            <a:off x="3535037" y="1881982"/>
            <a:ext cx="786661" cy="253916"/>
          </a:xfrm>
          <a:prstGeom prst="rect">
            <a:avLst/>
          </a:prstGeom>
          <a:noFill/>
        </p:spPr>
        <p:txBody>
          <a:bodyPr wrap="square">
            <a:spAutoFit/>
          </a:bodyPr>
          <a:lstStyle/>
          <a:p>
            <a:r>
              <a:rPr lang="en-US" sz="1050" b="1" i="0" u="none" strike="noStrike" baseline="0" dirty="0">
                <a:solidFill>
                  <a:srgbClr val="C00000"/>
                </a:solidFill>
                <a:latin typeface="Palatino Linotype" panose="02040502050505030304" pitchFamily="18" charset="0"/>
              </a:rPr>
              <a:t>p=0.0341</a:t>
            </a:r>
            <a:r>
              <a:rPr lang="en-US" sz="1050" b="0" i="0" u="none" strike="noStrike" baseline="0" dirty="0">
                <a:solidFill>
                  <a:srgbClr val="C00000"/>
                </a:solidFill>
                <a:latin typeface="Palatino Linotype" panose="02040502050505030304" pitchFamily="18" charset="0"/>
              </a:rPr>
              <a:t>  </a:t>
            </a:r>
            <a:endParaRPr lang="it-IT" sz="1050" b="1" dirty="0">
              <a:solidFill>
                <a:srgbClr val="C00000"/>
              </a:solidFill>
            </a:endParaRPr>
          </a:p>
        </p:txBody>
      </p:sp>
      <p:sp>
        <p:nvSpPr>
          <p:cNvPr id="12" name="CasellaDiTesto 11">
            <a:extLst>
              <a:ext uri="{FF2B5EF4-FFF2-40B4-BE49-F238E27FC236}">
                <a16:creationId xmlns:a16="http://schemas.microsoft.com/office/drawing/2014/main" id="{C3DBE366-8DDF-42D3-0153-5FE1DE2E5627}"/>
              </a:ext>
            </a:extLst>
          </p:cNvPr>
          <p:cNvSpPr txBox="1"/>
          <p:nvPr/>
        </p:nvSpPr>
        <p:spPr>
          <a:xfrm>
            <a:off x="2065312" y="1641364"/>
            <a:ext cx="2939450" cy="246221"/>
          </a:xfrm>
          <a:prstGeom prst="rect">
            <a:avLst/>
          </a:prstGeom>
          <a:noFill/>
        </p:spPr>
        <p:txBody>
          <a:bodyPr wrap="square">
            <a:spAutoFit/>
          </a:bodyPr>
          <a:lstStyle/>
          <a:p>
            <a:r>
              <a:rPr lang="en-US" sz="1000" b="1" i="0" u="none" strike="noStrike" baseline="30000" dirty="0">
                <a:latin typeface="Palatino Linotype" panose="02040502050505030304" pitchFamily="18" charset="0"/>
              </a:rPr>
              <a:t>b</a:t>
            </a:r>
            <a:r>
              <a:rPr lang="en-US" sz="1000" b="1" i="0" u="none" strike="noStrike" baseline="0" dirty="0">
                <a:solidFill>
                  <a:srgbClr val="00B050"/>
                </a:solidFill>
                <a:latin typeface="Palatino Linotype" panose="02040502050505030304" pitchFamily="18" charset="0"/>
              </a:rPr>
              <a:t>-0.3±0.9% vs -4.1±1.2% (p=0.046)</a:t>
            </a:r>
            <a:endParaRPr lang="it-IT" sz="1000" dirty="0">
              <a:solidFill>
                <a:srgbClr val="00B050"/>
              </a:solidFill>
            </a:endParaRPr>
          </a:p>
        </p:txBody>
      </p:sp>
      <p:sp>
        <p:nvSpPr>
          <p:cNvPr id="13" name="CasellaDiTesto 12">
            <a:extLst>
              <a:ext uri="{FF2B5EF4-FFF2-40B4-BE49-F238E27FC236}">
                <a16:creationId xmlns:a16="http://schemas.microsoft.com/office/drawing/2014/main" id="{9CB6FC34-D40B-E80A-9000-7DA45B446F97}"/>
              </a:ext>
            </a:extLst>
          </p:cNvPr>
          <p:cNvSpPr txBox="1"/>
          <p:nvPr/>
        </p:nvSpPr>
        <p:spPr>
          <a:xfrm>
            <a:off x="6423468" y="2070528"/>
            <a:ext cx="682809" cy="246221"/>
          </a:xfrm>
          <a:prstGeom prst="rect">
            <a:avLst/>
          </a:prstGeom>
          <a:noFill/>
        </p:spPr>
        <p:txBody>
          <a:bodyPr wrap="square">
            <a:spAutoFit/>
          </a:bodyPr>
          <a:lstStyle/>
          <a:p>
            <a:r>
              <a:rPr lang="en-US" sz="1000" b="1" i="0" u="none" strike="noStrike" baseline="0" dirty="0">
                <a:solidFill>
                  <a:srgbClr val="00B050"/>
                </a:solidFill>
                <a:latin typeface="Palatino Linotype" panose="02040502050505030304" pitchFamily="18" charset="0"/>
              </a:rPr>
              <a:t>p=0.263</a:t>
            </a:r>
            <a:endParaRPr lang="it-IT" sz="1000" b="1" dirty="0">
              <a:solidFill>
                <a:srgbClr val="00B050"/>
              </a:solidFill>
            </a:endParaRPr>
          </a:p>
        </p:txBody>
      </p:sp>
      <p:sp>
        <p:nvSpPr>
          <p:cNvPr id="15" name="CasellaDiTesto 14">
            <a:extLst>
              <a:ext uri="{FF2B5EF4-FFF2-40B4-BE49-F238E27FC236}">
                <a16:creationId xmlns:a16="http://schemas.microsoft.com/office/drawing/2014/main" id="{1DCE9E0C-25FB-F109-462E-2D7853F9EAB1}"/>
              </a:ext>
            </a:extLst>
          </p:cNvPr>
          <p:cNvSpPr txBox="1"/>
          <p:nvPr/>
        </p:nvSpPr>
        <p:spPr>
          <a:xfrm>
            <a:off x="7269672" y="1856794"/>
            <a:ext cx="786661" cy="253916"/>
          </a:xfrm>
          <a:prstGeom prst="rect">
            <a:avLst/>
          </a:prstGeom>
          <a:noFill/>
        </p:spPr>
        <p:txBody>
          <a:bodyPr wrap="square">
            <a:spAutoFit/>
          </a:bodyPr>
          <a:lstStyle/>
          <a:p>
            <a:r>
              <a:rPr lang="en-US" sz="1050" b="1" dirty="0">
                <a:solidFill>
                  <a:srgbClr val="C00000"/>
                </a:solidFill>
                <a:latin typeface="Palatino Linotype" panose="02040502050505030304" pitchFamily="18" charset="0"/>
              </a:rPr>
              <a:t>p</a:t>
            </a:r>
            <a:r>
              <a:rPr lang="en-US" sz="1050" b="1" i="0" u="none" strike="noStrike" baseline="0" dirty="0">
                <a:solidFill>
                  <a:srgbClr val="C00000"/>
                </a:solidFill>
                <a:latin typeface="Palatino Linotype" panose="02040502050505030304" pitchFamily="18" charset="0"/>
              </a:rPr>
              <a:t>&lt;0.001</a:t>
            </a:r>
            <a:r>
              <a:rPr lang="en-US" sz="1050" b="0" i="0" u="none" strike="noStrike" baseline="0" dirty="0">
                <a:solidFill>
                  <a:srgbClr val="C00000"/>
                </a:solidFill>
                <a:latin typeface="Palatino Linotype" panose="02040502050505030304" pitchFamily="18" charset="0"/>
              </a:rPr>
              <a:t> </a:t>
            </a:r>
            <a:endParaRPr lang="it-IT" sz="1050" b="1" dirty="0">
              <a:solidFill>
                <a:srgbClr val="C00000"/>
              </a:solidFill>
            </a:endParaRPr>
          </a:p>
        </p:txBody>
      </p:sp>
      <p:sp>
        <p:nvSpPr>
          <p:cNvPr id="16" name="CasellaDiTesto 15">
            <a:extLst>
              <a:ext uri="{FF2B5EF4-FFF2-40B4-BE49-F238E27FC236}">
                <a16:creationId xmlns:a16="http://schemas.microsoft.com/office/drawing/2014/main" id="{C7CEA8C7-D8D9-8BF1-08F0-DEBB261FAF72}"/>
              </a:ext>
            </a:extLst>
          </p:cNvPr>
          <p:cNvSpPr txBox="1"/>
          <p:nvPr/>
        </p:nvSpPr>
        <p:spPr>
          <a:xfrm>
            <a:off x="5799947" y="1595860"/>
            <a:ext cx="2939450" cy="246221"/>
          </a:xfrm>
          <a:prstGeom prst="rect">
            <a:avLst/>
          </a:prstGeom>
          <a:noFill/>
        </p:spPr>
        <p:txBody>
          <a:bodyPr wrap="square">
            <a:spAutoFit/>
          </a:bodyPr>
          <a:lstStyle/>
          <a:p>
            <a:r>
              <a:rPr lang="en-US" sz="1000" b="1" i="0" u="none" strike="noStrike" baseline="30000" dirty="0">
                <a:latin typeface="Palatino Linotype" panose="02040502050505030304" pitchFamily="18" charset="0"/>
              </a:rPr>
              <a:t>b</a:t>
            </a:r>
            <a:r>
              <a:rPr lang="en-US" sz="1000" b="1" i="0" u="none" strike="noStrike" baseline="0" dirty="0">
                <a:solidFill>
                  <a:srgbClr val="00B050"/>
                </a:solidFill>
                <a:latin typeface="Palatino Linotype" panose="02040502050505030304" pitchFamily="18" charset="0"/>
              </a:rPr>
              <a:t>-1.2±0.9% vs -5.3±1.8% (p=0.019)</a:t>
            </a:r>
            <a:endParaRPr lang="it-IT" sz="1000" dirty="0">
              <a:solidFill>
                <a:srgbClr val="00B050"/>
              </a:solidFill>
            </a:endParaRPr>
          </a:p>
        </p:txBody>
      </p:sp>
      <p:sp>
        <p:nvSpPr>
          <p:cNvPr id="17" name="CasellaDiTesto 16">
            <a:extLst>
              <a:ext uri="{FF2B5EF4-FFF2-40B4-BE49-F238E27FC236}">
                <a16:creationId xmlns:a16="http://schemas.microsoft.com/office/drawing/2014/main" id="{C35AD351-BADE-14C0-1C17-C6966ED973F3}"/>
              </a:ext>
            </a:extLst>
          </p:cNvPr>
          <p:cNvSpPr txBox="1"/>
          <p:nvPr/>
        </p:nvSpPr>
        <p:spPr>
          <a:xfrm>
            <a:off x="7473655" y="5275552"/>
            <a:ext cx="4154754" cy="1615827"/>
          </a:xfrm>
          <a:prstGeom prst="rect">
            <a:avLst/>
          </a:prstGeom>
          <a:noFill/>
        </p:spPr>
        <p:txBody>
          <a:bodyPr wrap="square">
            <a:spAutoFit/>
          </a:bodyPr>
          <a:lstStyle/>
          <a:p>
            <a:pPr algn="just"/>
            <a:r>
              <a:rPr lang="en-US" sz="1100" b="1" dirty="0"/>
              <a:t>Figure 2. </a:t>
            </a:r>
            <a:r>
              <a:rPr lang="en-US" sz="1100" dirty="0"/>
              <a:t>Box plots showing baseline and 12-week follow-up changes in muscle strength (D) and resting metabolic rate (E) in both groups study. The horizontal bars represent the median values. Lower and upper boundaries of the box represent the first and the third quartile, respectively. Lower and upper error bars represent the minimum and the maximum value, respectively.</a:t>
            </a:r>
          </a:p>
          <a:p>
            <a:pPr algn="just"/>
            <a:r>
              <a:rPr lang="en-GB" sz="1100" b="1" baseline="30000" dirty="0">
                <a:latin typeface="Palatino Linotype" panose="02040502050505030304" pitchFamily="18" charset="0"/>
                <a:ea typeface="Times New Roman" panose="02020603050405020304" pitchFamily="18" charset="0"/>
                <a:cs typeface="Cordia New" panose="020B0304020202020204" pitchFamily="34" charset="-34"/>
              </a:rPr>
              <a:t>a</a:t>
            </a:r>
            <a:r>
              <a:rPr lang="en-GB" sz="1100" b="1" dirty="0">
                <a:latin typeface="Palatino Linotype" panose="02040502050505030304" pitchFamily="18" charset="0"/>
                <a:ea typeface="Times New Roman" panose="02020603050405020304" pitchFamily="18" charset="0"/>
                <a:cs typeface="Cordia New" panose="020B0304020202020204" pitchFamily="34" charset="-34"/>
              </a:rPr>
              <a:t>12-week follow-up vs baseline</a:t>
            </a:r>
          </a:p>
          <a:p>
            <a:pPr algn="just"/>
            <a:r>
              <a:rPr lang="en-GB" sz="1100" b="1" baseline="30000" dirty="0">
                <a:latin typeface="Palatino Linotype" panose="02040502050505030304" pitchFamily="18" charset="0"/>
                <a:ea typeface="Times New Roman" panose="02020603050405020304" pitchFamily="18" charset="0"/>
                <a:cs typeface="Cordia New" panose="020B0304020202020204" pitchFamily="34" charset="-34"/>
              </a:rPr>
              <a:t>b</a:t>
            </a:r>
            <a:r>
              <a:rPr lang="en-GB" sz="1100" b="1" dirty="0">
                <a:latin typeface="Palatino Linotype" panose="02040502050505030304" pitchFamily="18" charset="0"/>
                <a:ea typeface="Times New Roman" panose="02020603050405020304" pitchFamily="18" charset="0"/>
                <a:cs typeface="Cordia New" panose="020B0304020202020204" pitchFamily="34" charset="-34"/>
              </a:rPr>
              <a:t>12-week follow-up TZP+LEKT vs LCD</a:t>
            </a:r>
            <a:endParaRPr lang="it-IT" sz="1100" b="1" dirty="0">
              <a:latin typeface="Palatino Linotype" panose="02040502050505030304" pitchFamily="18" charset="0"/>
              <a:ea typeface="Times New Roman" panose="02020603050405020304" pitchFamily="18" charset="0"/>
              <a:cs typeface="Cordia New" panose="020B0304020202020204" pitchFamily="34" charset="-34"/>
            </a:endParaRPr>
          </a:p>
          <a:p>
            <a:pPr algn="just"/>
            <a:endParaRPr lang="it-IT" sz="1100" dirty="0"/>
          </a:p>
        </p:txBody>
      </p:sp>
    </p:spTree>
    <p:extLst>
      <p:ext uri="{BB962C8B-B14F-4D97-AF65-F5344CB8AC3E}">
        <p14:creationId xmlns:p14="http://schemas.microsoft.com/office/powerpoint/2010/main" val="107530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C897E-F4B6-75C0-2321-3857FA2F1A66}"/>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C5360B08-D795-9558-72E2-B2FAB61805B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EB7F607-BD05-6231-8741-361646355F3F}"/>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20574DD-66CF-603F-59DB-5D4DC8C2DB65}"/>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79AA66A3-9F56-C0DE-A61A-8841CD17AB40}"/>
              </a:ext>
            </a:extLst>
          </p:cNvPr>
          <p:cNvGrpSpPr/>
          <p:nvPr/>
        </p:nvGrpSpPr>
        <p:grpSpPr>
          <a:xfrm>
            <a:off x="0" y="0"/>
            <a:ext cx="12192184" cy="1030393"/>
            <a:chOff x="1" y="1"/>
            <a:chExt cx="12192184" cy="1030393"/>
          </a:xfrm>
        </p:grpSpPr>
        <p:sp>
          <p:nvSpPr>
            <p:cNvPr id="3" name="object 2">
              <a:extLst>
                <a:ext uri="{FF2B5EF4-FFF2-40B4-BE49-F238E27FC236}">
                  <a16:creationId xmlns:a16="http://schemas.microsoft.com/office/drawing/2014/main" id="{019A1F0C-6202-9425-9BAF-9B774C53DF78}"/>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800" dirty="0"/>
            </a:p>
          </p:txBody>
        </p:sp>
        <p:sp>
          <p:nvSpPr>
            <p:cNvPr id="5" name="object 5">
              <a:extLst>
                <a:ext uri="{FF2B5EF4-FFF2-40B4-BE49-F238E27FC236}">
                  <a16:creationId xmlns:a16="http://schemas.microsoft.com/office/drawing/2014/main" id="{9EB012B7-5FC3-BA07-71B9-8C881533CEC4}"/>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800"/>
            </a:p>
          </p:txBody>
        </p:sp>
      </p:grpSp>
      <p:pic>
        <p:nvPicPr>
          <p:cNvPr id="6" name="Immagine 5">
            <a:extLst>
              <a:ext uri="{FF2B5EF4-FFF2-40B4-BE49-F238E27FC236}">
                <a16:creationId xmlns:a16="http://schemas.microsoft.com/office/drawing/2014/main" id="{F73770F0-4EBC-B4BB-4727-03EF16762A06}"/>
              </a:ext>
            </a:extLst>
          </p:cNvPr>
          <p:cNvPicPr>
            <a:picLocks noChangeAspect="1"/>
          </p:cNvPicPr>
          <p:nvPr/>
        </p:nvPicPr>
        <p:blipFill>
          <a:blip r:embed="rId2"/>
          <a:stretch>
            <a:fillRect/>
          </a:stretch>
        </p:blipFill>
        <p:spPr>
          <a:xfrm>
            <a:off x="607060" y="740559"/>
            <a:ext cx="5075172" cy="2008764"/>
          </a:xfrm>
          <a:prstGeom prst="rect">
            <a:avLst/>
          </a:prstGeom>
        </p:spPr>
      </p:pic>
      <p:pic>
        <p:nvPicPr>
          <p:cNvPr id="7" name="Immagine 6">
            <a:extLst>
              <a:ext uri="{FF2B5EF4-FFF2-40B4-BE49-F238E27FC236}">
                <a16:creationId xmlns:a16="http://schemas.microsoft.com/office/drawing/2014/main" id="{3F87E6F5-B2DE-B1A6-9F61-34428AB3BAC5}"/>
              </a:ext>
            </a:extLst>
          </p:cNvPr>
          <p:cNvPicPr>
            <a:picLocks noChangeAspect="1"/>
          </p:cNvPicPr>
          <p:nvPr/>
        </p:nvPicPr>
        <p:blipFill>
          <a:blip r:embed="rId3"/>
          <a:stretch>
            <a:fillRect/>
          </a:stretch>
        </p:blipFill>
        <p:spPr>
          <a:xfrm>
            <a:off x="607060" y="2749323"/>
            <a:ext cx="8161660" cy="3948916"/>
          </a:xfrm>
          <a:prstGeom prst="rect">
            <a:avLst/>
          </a:prstGeom>
        </p:spPr>
      </p:pic>
      <p:sp>
        <p:nvSpPr>
          <p:cNvPr id="8" name="Rettangolo 7">
            <a:extLst>
              <a:ext uri="{FF2B5EF4-FFF2-40B4-BE49-F238E27FC236}">
                <a16:creationId xmlns:a16="http://schemas.microsoft.com/office/drawing/2014/main" id="{24AA3406-DC29-0733-BF98-884F51E947BF}"/>
              </a:ext>
            </a:extLst>
          </p:cNvPr>
          <p:cNvSpPr/>
          <p:nvPr/>
        </p:nvSpPr>
        <p:spPr>
          <a:xfrm>
            <a:off x="4086225" y="3276600"/>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4" descr="Which is the Most Accurate Body Fat Calculator / Measurement Method? |  Exercise Biology">
            <a:extLst>
              <a:ext uri="{FF2B5EF4-FFF2-40B4-BE49-F238E27FC236}">
                <a16:creationId xmlns:a16="http://schemas.microsoft.com/office/drawing/2014/main" id="{EC8A9D50-3E66-D5E4-B0F6-D8CE5B340A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46" t="3095" r="16666" b="14584"/>
          <a:stretch/>
        </p:blipFill>
        <p:spPr bwMode="auto">
          <a:xfrm>
            <a:off x="4667250" y="3482630"/>
            <a:ext cx="3467100" cy="3064163"/>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DF0E0C88-902E-1EF6-BC20-380F9D022653}"/>
              </a:ext>
            </a:extLst>
          </p:cNvPr>
          <p:cNvSpPr txBox="1"/>
          <p:nvPr/>
        </p:nvSpPr>
        <p:spPr>
          <a:xfrm>
            <a:off x="6807384" y="2928675"/>
            <a:ext cx="2612842" cy="261610"/>
          </a:xfrm>
          <a:prstGeom prst="rect">
            <a:avLst/>
          </a:prstGeom>
          <a:noFill/>
        </p:spPr>
        <p:txBody>
          <a:bodyPr wrap="square">
            <a:spAutoFit/>
          </a:bodyPr>
          <a:lstStyle/>
          <a:p>
            <a:r>
              <a:rPr lang="en-US" sz="1100" b="1" dirty="0">
                <a:solidFill>
                  <a:srgbClr val="C00000"/>
                </a:solidFill>
              </a:rPr>
              <a:t>LCD = - 500 calories per day</a:t>
            </a:r>
            <a:endParaRPr lang="it-IT" sz="1100" b="1" dirty="0">
              <a:solidFill>
                <a:srgbClr val="C00000"/>
              </a:solidFill>
            </a:endParaRPr>
          </a:p>
        </p:txBody>
      </p:sp>
      <p:sp>
        <p:nvSpPr>
          <p:cNvPr id="12" name="CasellaDiTesto 11">
            <a:extLst>
              <a:ext uri="{FF2B5EF4-FFF2-40B4-BE49-F238E27FC236}">
                <a16:creationId xmlns:a16="http://schemas.microsoft.com/office/drawing/2014/main" id="{02F30550-84DD-570E-F53A-7A09DEB66A96}"/>
              </a:ext>
            </a:extLst>
          </p:cNvPr>
          <p:cNvSpPr txBox="1"/>
          <p:nvPr/>
        </p:nvSpPr>
        <p:spPr>
          <a:xfrm>
            <a:off x="2324399" y="260712"/>
            <a:ext cx="7480907"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 ANALYSIS AT 12 WEEK</a:t>
            </a:r>
            <a:endParaRPr lang="it-IT" sz="2400" dirty="0"/>
          </a:p>
        </p:txBody>
      </p:sp>
      <p:sp>
        <p:nvSpPr>
          <p:cNvPr id="13" name="CasellaDiTesto 12">
            <a:extLst>
              <a:ext uri="{FF2B5EF4-FFF2-40B4-BE49-F238E27FC236}">
                <a16:creationId xmlns:a16="http://schemas.microsoft.com/office/drawing/2014/main" id="{F22C10D6-2292-B6FD-027E-6F68763008AD}"/>
              </a:ext>
            </a:extLst>
          </p:cNvPr>
          <p:cNvSpPr txBox="1"/>
          <p:nvPr/>
        </p:nvSpPr>
        <p:spPr>
          <a:xfrm>
            <a:off x="4057650" y="3996809"/>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33.9%</a:t>
            </a:r>
            <a:endParaRPr lang="it-IT" sz="1400" dirty="0">
              <a:solidFill>
                <a:srgbClr val="C00000"/>
              </a:solidFill>
            </a:endParaRPr>
          </a:p>
        </p:txBody>
      </p:sp>
      <p:sp>
        <p:nvSpPr>
          <p:cNvPr id="15" name="Freccia a destra 14">
            <a:extLst>
              <a:ext uri="{FF2B5EF4-FFF2-40B4-BE49-F238E27FC236}">
                <a16:creationId xmlns:a16="http://schemas.microsoft.com/office/drawing/2014/main" id="{3D830001-0B8F-6E24-0BB8-650E32210592}"/>
              </a:ext>
            </a:extLst>
          </p:cNvPr>
          <p:cNvSpPr/>
          <p:nvPr/>
        </p:nvSpPr>
        <p:spPr>
          <a:xfrm rot="5400000">
            <a:off x="3348181" y="4474912"/>
            <a:ext cx="1500996" cy="16587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4D570F35-0BD4-F1D9-4D8E-AD487858DB6D}"/>
              </a:ext>
            </a:extLst>
          </p:cNvPr>
          <p:cNvSpPr txBox="1"/>
          <p:nvPr/>
        </p:nvSpPr>
        <p:spPr>
          <a:xfrm>
            <a:off x="3965805" y="5299181"/>
            <a:ext cx="776288" cy="1223412"/>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8.5%</a:t>
            </a:r>
          </a:p>
          <a:p>
            <a:pPr algn="ctr"/>
            <a:r>
              <a:rPr lang="it-IT" sz="1400" b="1" i="1" dirty="0">
                <a:solidFill>
                  <a:srgbClr val="C00000"/>
                </a:solidFill>
                <a:latin typeface="Montserrat" pitchFamily="2" charset="77"/>
                <a:ea typeface="+mj-ea"/>
                <a:cs typeface="+mj-cs"/>
              </a:rPr>
              <a:t>vs</a:t>
            </a:r>
          </a:p>
          <a:p>
            <a:pPr algn="ctr"/>
            <a:r>
              <a:rPr lang="it-IT" sz="1400" b="1" dirty="0">
                <a:solidFill>
                  <a:srgbClr val="00B050"/>
                </a:solidFill>
                <a:latin typeface="Montserrat" pitchFamily="2" charset="77"/>
                <a:ea typeface="+mj-ea"/>
                <a:cs typeface="+mj-cs"/>
              </a:rPr>
              <a:t>13.4%</a:t>
            </a:r>
          </a:p>
          <a:p>
            <a:pPr algn="ctr"/>
            <a:r>
              <a:rPr lang="it-IT" sz="1050" b="1" dirty="0">
                <a:solidFill>
                  <a:srgbClr val="00B050"/>
                </a:solidFill>
                <a:latin typeface="Montserrat" pitchFamily="2" charset="77"/>
                <a:ea typeface="+mj-ea"/>
                <a:cs typeface="+mj-cs"/>
              </a:rPr>
              <a:t>our study (LEKT)</a:t>
            </a:r>
            <a:endParaRPr lang="it-IT" sz="1050" dirty="0">
              <a:solidFill>
                <a:srgbClr val="00B050"/>
              </a:solidFill>
            </a:endParaRPr>
          </a:p>
        </p:txBody>
      </p:sp>
      <p:sp>
        <p:nvSpPr>
          <p:cNvPr id="17" name="CasellaDiTesto 16">
            <a:extLst>
              <a:ext uri="{FF2B5EF4-FFF2-40B4-BE49-F238E27FC236}">
                <a16:creationId xmlns:a16="http://schemas.microsoft.com/office/drawing/2014/main" id="{F464CFF0-CA0E-62BE-3F1B-06A2577E281D}"/>
              </a:ext>
            </a:extLst>
          </p:cNvPr>
          <p:cNvSpPr txBox="1"/>
          <p:nvPr/>
        </p:nvSpPr>
        <p:spPr>
          <a:xfrm>
            <a:off x="4111161" y="4985430"/>
            <a:ext cx="666112" cy="261610"/>
          </a:xfrm>
          <a:prstGeom prst="rect">
            <a:avLst/>
          </a:prstGeom>
          <a:noFill/>
        </p:spPr>
        <p:txBody>
          <a:bodyPr wrap="square">
            <a:spAutoFit/>
          </a:bodyPr>
          <a:lstStyle/>
          <a:p>
            <a:r>
              <a:rPr lang="en-US" sz="1100" b="1" dirty="0">
                <a:solidFill>
                  <a:srgbClr val="C00000"/>
                </a:solidFill>
              </a:rPr>
              <a:t>12w </a:t>
            </a:r>
            <a:endParaRPr lang="it-IT" sz="1100" dirty="0"/>
          </a:p>
        </p:txBody>
      </p:sp>
      <p:sp>
        <p:nvSpPr>
          <p:cNvPr id="18" name="CasellaDiTesto 17">
            <a:extLst>
              <a:ext uri="{FF2B5EF4-FFF2-40B4-BE49-F238E27FC236}">
                <a16:creationId xmlns:a16="http://schemas.microsoft.com/office/drawing/2014/main" id="{56379B96-A949-372C-1CEE-72A427859CA8}"/>
              </a:ext>
            </a:extLst>
          </p:cNvPr>
          <p:cNvSpPr txBox="1"/>
          <p:nvPr/>
        </p:nvSpPr>
        <p:spPr>
          <a:xfrm>
            <a:off x="4128970" y="3756854"/>
            <a:ext cx="666112" cy="261610"/>
          </a:xfrm>
          <a:prstGeom prst="rect">
            <a:avLst/>
          </a:prstGeom>
          <a:noFill/>
        </p:spPr>
        <p:txBody>
          <a:bodyPr wrap="square">
            <a:spAutoFit/>
          </a:bodyPr>
          <a:lstStyle/>
          <a:p>
            <a:r>
              <a:rPr lang="en-US" sz="1100" b="1" dirty="0">
                <a:solidFill>
                  <a:srgbClr val="C00000"/>
                </a:solidFill>
              </a:rPr>
              <a:t>72w </a:t>
            </a:r>
            <a:endParaRPr lang="it-IT" sz="1100" dirty="0"/>
          </a:p>
        </p:txBody>
      </p:sp>
      <p:sp>
        <p:nvSpPr>
          <p:cNvPr id="19" name="CasellaDiTesto 18">
            <a:extLst>
              <a:ext uri="{FF2B5EF4-FFF2-40B4-BE49-F238E27FC236}">
                <a16:creationId xmlns:a16="http://schemas.microsoft.com/office/drawing/2014/main" id="{604F36AF-1C44-B0F0-232F-63DCC3B625AA}"/>
              </a:ext>
            </a:extLst>
          </p:cNvPr>
          <p:cNvSpPr txBox="1"/>
          <p:nvPr/>
        </p:nvSpPr>
        <p:spPr>
          <a:xfrm>
            <a:off x="8075260" y="3996809"/>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10.9%</a:t>
            </a:r>
            <a:endParaRPr lang="it-IT" sz="1400" dirty="0">
              <a:solidFill>
                <a:srgbClr val="C00000"/>
              </a:solidFill>
            </a:endParaRPr>
          </a:p>
        </p:txBody>
      </p:sp>
      <p:sp>
        <p:nvSpPr>
          <p:cNvPr id="20" name="Freccia a destra 19">
            <a:extLst>
              <a:ext uri="{FF2B5EF4-FFF2-40B4-BE49-F238E27FC236}">
                <a16:creationId xmlns:a16="http://schemas.microsoft.com/office/drawing/2014/main" id="{3BEED299-9AF6-E0B1-DBB1-A70C006CF431}"/>
              </a:ext>
            </a:extLst>
          </p:cNvPr>
          <p:cNvSpPr/>
          <p:nvPr/>
        </p:nvSpPr>
        <p:spPr>
          <a:xfrm rot="5400000">
            <a:off x="7365791" y="4474912"/>
            <a:ext cx="1500996" cy="16587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7FCEB459-FA30-170D-4A45-CA7C06A487A3}"/>
              </a:ext>
            </a:extLst>
          </p:cNvPr>
          <p:cNvSpPr txBox="1"/>
          <p:nvPr/>
        </p:nvSpPr>
        <p:spPr>
          <a:xfrm>
            <a:off x="7983415" y="5299181"/>
            <a:ext cx="776288" cy="1438855"/>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1.9%</a:t>
            </a:r>
          </a:p>
          <a:p>
            <a:pPr algn="ctr"/>
            <a:r>
              <a:rPr lang="it-IT" sz="1400" b="1" i="1" dirty="0">
                <a:solidFill>
                  <a:srgbClr val="C00000"/>
                </a:solidFill>
                <a:latin typeface="Montserrat" pitchFamily="2" charset="77"/>
                <a:ea typeface="+mj-ea"/>
                <a:cs typeface="+mj-cs"/>
              </a:rPr>
              <a:t>vs</a:t>
            </a:r>
          </a:p>
          <a:p>
            <a:pPr algn="ctr"/>
            <a:r>
              <a:rPr lang="it-IT" sz="1400" b="1" dirty="0">
                <a:solidFill>
                  <a:srgbClr val="00B050"/>
                </a:solidFill>
                <a:latin typeface="Montserrat" pitchFamily="2" charset="77"/>
                <a:ea typeface="+mj-ea"/>
                <a:cs typeface="+mj-cs"/>
              </a:rPr>
              <a:t>0.5%</a:t>
            </a:r>
          </a:p>
          <a:p>
            <a:pPr algn="ctr"/>
            <a:r>
              <a:rPr lang="it-IT" sz="1050" b="1" dirty="0">
                <a:solidFill>
                  <a:srgbClr val="00B050"/>
                </a:solidFill>
                <a:latin typeface="Montserrat" pitchFamily="2" charset="77"/>
                <a:ea typeface="+mj-ea"/>
                <a:cs typeface="+mj-cs"/>
              </a:rPr>
              <a:t>our study (LEKT)</a:t>
            </a:r>
            <a:endParaRPr lang="it-IT" sz="1050" dirty="0">
              <a:solidFill>
                <a:srgbClr val="00B050"/>
              </a:solidFill>
            </a:endParaRPr>
          </a:p>
          <a:p>
            <a:pPr algn="ctr"/>
            <a:endParaRPr lang="it-IT" sz="1400" dirty="0">
              <a:solidFill>
                <a:srgbClr val="00B050"/>
              </a:solidFill>
            </a:endParaRPr>
          </a:p>
        </p:txBody>
      </p:sp>
      <p:sp>
        <p:nvSpPr>
          <p:cNvPr id="22" name="CasellaDiTesto 21">
            <a:extLst>
              <a:ext uri="{FF2B5EF4-FFF2-40B4-BE49-F238E27FC236}">
                <a16:creationId xmlns:a16="http://schemas.microsoft.com/office/drawing/2014/main" id="{49B749AB-B221-5A8A-AE4F-9A078F4E1F20}"/>
              </a:ext>
            </a:extLst>
          </p:cNvPr>
          <p:cNvSpPr txBox="1"/>
          <p:nvPr/>
        </p:nvSpPr>
        <p:spPr>
          <a:xfrm>
            <a:off x="8128771" y="4985430"/>
            <a:ext cx="666112" cy="261610"/>
          </a:xfrm>
          <a:prstGeom prst="rect">
            <a:avLst/>
          </a:prstGeom>
          <a:noFill/>
        </p:spPr>
        <p:txBody>
          <a:bodyPr wrap="square">
            <a:spAutoFit/>
          </a:bodyPr>
          <a:lstStyle/>
          <a:p>
            <a:r>
              <a:rPr lang="en-US" sz="1100" b="1" dirty="0">
                <a:solidFill>
                  <a:srgbClr val="C00000"/>
                </a:solidFill>
              </a:rPr>
              <a:t>12w </a:t>
            </a:r>
            <a:endParaRPr lang="it-IT" sz="1100" dirty="0"/>
          </a:p>
        </p:txBody>
      </p:sp>
      <p:sp>
        <p:nvSpPr>
          <p:cNvPr id="23" name="CasellaDiTesto 22">
            <a:extLst>
              <a:ext uri="{FF2B5EF4-FFF2-40B4-BE49-F238E27FC236}">
                <a16:creationId xmlns:a16="http://schemas.microsoft.com/office/drawing/2014/main" id="{C03F48EA-07DE-B6AD-AB74-A30C9E1C7389}"/>
              </a:ext>
            </a:extLst>
          </p:cNvPr>
          <p:cNvSpPr txBox="1"/>
          <p:nvPr/>
        </p:nvSpPr>
        <p:spPr>
          <a:xfrm>
            <a:off x="8146580" y="3756854"/>
            <a:ext cx="666112" cy="261610"/>
          </a:xfrm>
          <a:prstGeom prst="rect">
            <a:avLst/>
          </a:prstGeom>
          <a:noFill/>
        </p:spPr>
        <p:txBody>
          <a:bodyPr wrap="square">
            <a:spAutoFit/>
          </a:bodyPr>
          <a:lstStyle/>
          <a:p>
            <a:r>
              <a:rPr lang="en-US" sz="1100" b="1" dirty="0">
                <a:solidFill>
                  <a:srgbClr val="C00000"/>
                </a:solidFill>
              </a:rPr>
              <a:t>72w </a:t>
            </a:r>
            <a:endParaRPr lang="it-IT" sz="1100" dirty="0"/>
          </a:p>
        </p:txBody>
      </p:sp>
    </p:spTree>
    <p:extLst>
      <p:ext uri="{BB962C8B-B14F-4D97-AF65-F5344CB8AC3E}">
        <p14:creationId xmlns:p14="http://schemas.microsoft.com/office/powerpoint/2010/main" val="369162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7CC8-8B22-18A1-C6D2-63028E6C70FA}"/>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1FF844C1-FEE1-7C4B-F20A-E7C621B7E70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82E826E1-1C6C-FE1A-51F2-CCE8D2DECF36}"/>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E3729CB-379F-99C3-6EA8-FBC2F7761166}"/>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EC819D03-77EA-0457-4F8C-BEA57F7151AA}"/>
              </a:ext>
            </a:extLst>
          </p:cNvPr>
          <p:cNvGrpSpPr/>
          <p:nvPr/>
        </p:nvGrpSpPr>
        <p:grpSpPr>
          <a:xfrm>
            <a:off x="0" y="0"/>
            <a:ext cx="12192184" cy="1030393"/>
            <a:chOff x="1" y="1"/>
            <a:chExt cx="12192184" cy="1030393"/>
          </a:xfrm>
        </p:grpSpPr>
        <p:sp>
          <p:nvSpPr>
            <p:cNvPr id="3" name="object 2">
              <a:extLst>
                <a:ext uri="{FF2B5EF4-FFF2-40B4-BE49-F238E27FC236}">
                  <a16:creationId xmlns:a16="http://schemas.microsoft.com/office/drawing/2014/main" id="{2DC9B49C-AE0F-303F-3BCA-F16F269A557B}"/>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400" dirty="0"/>
            </a:p>
          </p:txBody>
        </p:sp>
        <p:sp>
          <p:nvSpPr>
            <p:cNvPr id="5" name="object 5">
              <a:extLst>
                <a:ext uri="{FF2B5EF4-FFF2-40B4-BE49-F238E27FC236}">
                  <a16:creationId xmlns:a16="http://schemas.microsoft.com/office/drawing/2014/main" id="{864D55AD-5247-73D9-AC9B-40F0194ABD95}"/>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400" dirty="0"/>
            </a:p>
          </p:txBody>
        </p:sp>
      </p:grpSp>
      <p:sp>
        <p:nvSpPr>
          <p:cNvPr id="6" name="CasellaDiTesto 5">
            <a:extLst>
              <a:ext uri="{FF2B5EF4-FFF2-40B4-BE49-F238E27FC236}">
                <a16:creationId xmlns:a16="http://schemas.microsoft.com/office/drawing/2014/main" id="{0AFB8008-0D17-E854-844B-BF90B4A67733}"/>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7" name="Immagine 6">
            <a:extLst>
              <a:ext uri="{FF2B5EF4-FFF2-40B4-BE49-F238E27FC236}">
                <a16:creationId xmlns:a16="http://schemas.microsoft.com/office/drawing/2014/main" id="{7D65AC5C-CA34-92B9-DA0D-B237BDF8D4F9}"/>
              </a:ext>
            </a:extLst>
          </p:cNvPr>
          <p:cNvPicPr>
            <a:picLocks noChangeAspect="1"/>
          </p:cNvPicPr>
          <p:nvPr/>
        </p:nvPicPr>
        <p:blipFill>
          <a:blip r:embed="rId2"/>
          <a:srcRect b="46164"/>
          <a:stretch/>
        </p:blipFill>
        <p:spPr>
          <a:xfrm>
            <a:off x="84082" y="1406106"/>
            <a:ext cx="5847320" cy="4235570"/>
          </a:xfrm>
          <a:prstGeom prst="rect">
            <a:avLst/>
          </a:prstGeom>
        </p:spPr>
      </p:pic>
      <p:pic>
        <p:nvPicPr>
          <p:cNvPr id="8" name="Immagine 7">
            <a:extLst>
              <a:ext uri="{FF2B5EF4-FFF2-40B4-BE49-F238E27FC236}">
                <a16:creationId xmlns:a16="http://schemas.microsoft.com/office/drawing/2014/main" id="{9C2A930D-95F9-FF0F-C68C-616317776559}"/>
              </a:ext>
            </a:extLst>
          </p:cNvPr>
          <p:cNvPicPr>
            <a:picLocks noChangeAspect="1"/>
          </p:cNvPicPr>
          <p:nvPr/>
        </p:nvPicPr>
        <p:blipFill>
          <a:blip r:embed="rId2"/>
          <a:srcRect t="52956"/>
          <a:stretch/>
        </p:blipFill>
        <p:spPr>
          <a:xfrm>
            <a:off x="6096000" y="2803363"/>
            <a:ext cx="5847318" cy="3701175"/>
          </a:xfrm>
          <a:prstGeom prst="rect">
            <a:avLst/>
          </a:prstGeom>
        </p:spPr>
      </p:pic>
      <p:sp>
        <p:nvSpPr>
          <p:cNvPr id="9" name="Freccia in giù 8">
            <a:extLst>
              <a:ext uri="{FF2B5EF4-FFF2-40B4-BE49-F238E27FC236}">
                <a16:creationId xmlns:a16="http://schemas.microsoft.com/office/drawing/2014/main" id="{F81A4C13-28E8-775F-E709-728184D9CC90}"/>
              </a:ext>
            </a:extLst>
          </p:cNvPr>
          <p:cNvSpPr/>
          <p:nvPr/>
        </p:nvSpPr>
        <p:spPr>
          <a:xfrm rot="5400000">
            <a:off x="6143871" y="2681570"/>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D46EF23E-C48A-A738-F0DD-7319B244E049}"/>
              </a:ext>
            </a:extLst>
          </p:cNvPr>
          <p:cNvSpPr/>
          <p:nvPr/>
        </p:nvSpPr>
        <p:spPr>
          <a:xfrm rot="5400000">
            <a:off x="6152769" y="3057284"/>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428C83B3-80F0-DBA4-65D8-64C64F28CAEC}"/>
              </a:ext>
            </a:extLst>
          </p:cNvPr>
          <p:cNvSpPr/>
          <p:nvPr/>
        </p:nvSpPr>
        <p:spPr>
          <a:xfrm rot="5400000">
            <a:off x="6152769" y="4650271"/>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a:extLst>
              <a:ext uri="{FF2B5EF4-FFF2-40B4-BE49-F238E27FC236}">
                <a16:creationId xmlns:a16="http://schemas.microsoft.com/office/drawing/2014/main" id="{AEC5B6FA-4DF5-B0D6-532E-11E380DE8452}"/>
              </a:ext>
            </a:extLst>
          </p:cNvPr>
          <p:cNvSpPr/>
          <p:nvPr/>
        </p:nvSpPr>
        <p:spPr>
          <a:xfrm rot="19029128">
            <a:off x="11144316" y="2151102"/>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191B97A1-E412-CC65-A209-A04929E67EF6}"/>
              </a:ext>
            </a:extLst>
          </p:cNvPr>
          <p:cNvSpPr/>
          <p:nvPr/>
        </p:nvSpPr>
        <p:spPr>
          <a:xfrm>
            <a:off x="5880699" y="5707683"/>
            <a:ext cx="664235" cy="1880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06E38EB6-538C-B2E7-4D5C-5BF005EC9DD1}"/>
              </a:ext>
            </a:extLst>
          </p:cNvPr>
          <p:cNvSpPr/>
          <p:nvPr/>
        </p:nvSpPr>
        <p:spPr>
          <a:xfrm>
            <a:off x="10054649" y="5557040"/>
            <a:ext cx="1888669" cy="489373"/>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917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2991-DCDE-4772-AB4A-DD8A22A50D2F}"/>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B22F3662-6613-5CDF-C68C-20F7988A888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3A33A82E-4EF9-799C-462C-6BE884FBB6FA}"/>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96420F18-05CB-56E0-FE90-351E19B204C0}"/>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1383CAD2-D62F-28A5-41B2-602D7BB7A2F3}"/>
              </a:ext>
            </a:extLst>
          </p:cNvPr>
          <p:cNvGrpSpPr/>
          <p:nvPr/>
        </p:nvGrpSpPr>
        <p:grpSpPr>
          <a:xfrm>
            <a:off x="0" y="0"/>
            <a:ext cx="12192184" cy="1030393"/>
            <a:chOff x="1" y="1"/>
            <a:chExt cx="12192184" cy="1030393"/>
          </a:xfrm>
          <a:solidFill>
            <a:srgbClr val="002060"/>
          </a:solidFill>
        </p:grpSpPr>
        <p:sp>
          <p:nvSpPr>
            <p:cNvPr id="3" name="object 2">
              <a:extLst>
                <a:ext uri="{FF2B5EF4-FFF2-40B4-BE49-F238E27FC236}">
                  <a16:creationId xmlns:a16="http://schemas.microsoft.com/office/drawing/2014/main" id="{1EDA8D3F-C479-D167-2E9D-CFE0A901B32D}"/>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5" name="object 5">
              <a:extLst>
                <a:ext uri="{FF2B5EF4-FFF2-40B4-BE49-F238E27FC236}">
                  <a16:creationId xmlns:a16="http://schemas.microsoft.com/office/drawing/2014/main" id="{EB72E6EE-9700-190A-7C08-B357D0E77157}"/>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a:p>
          </p:txBody>
        </p:sp>
      </p:grpSp>
      <p:sp>
        <p:nvSpPr>
          <p:cNvPr id="6" name="CasellaDiTesto 5">
            <a:extLst>
              <a:ext uri="{FF2B5EF4-FFF2-40B4-BE49-F238E27FC236}">
                <a16:creationId xmlns:a16="http://schemas.microsoft.com/office/drawing/2014/main" id="{D4215858-88B6-91DD-479F-C9C7E0FF9203}"/>
              </a:ext>
            </a:extLst>
          </p:cNvPr>
          <p:cNvSpPr txBox="1"/>
          <p:nvPr/>
        </p:nvSpPr>
        <p:spPr>
          <a:xfrm>
            <a:off x="776377" y="311207"/>
            <a:ext cx="9687465" cy="369332"/>
          </a:xfrm>
          <a:prstGeom prst="rect">
            <a:avLst/>
          </a:prstGeom>
          <a:noFill/>
        </p:spPr>
        <p:txBody>
          <a:bodyPr wrap="square" rtlCol="0">
            <a:spAutoFit/>
          </a:bodyPr>
          <a:lstStyle/>
          <a:p>
            <a:pPr algn="ctr"/>
            <a:r>
              <a:rPr lang="it-IT" b="1" dirty="0">
                <a:solidFill>
                  <a:srgbClr val="FFFFFF"/>
                </a:solidFill>
                <a:latin typeface="Montserrat" pitchFamily="2" charset="77"/>
                <a:ea typeface="+mj-ea"/>
                <a:cs typeface="+mj-cs"/>
              </a:rPr>
              <a:t>PROPOSED MECHANISMS OF FFM, MS, AND RMR PRESERVATION BY LEKT</a:t>
            </a:r>
            <a:endParaRPr lang="it-IT" dirty="0"/>
          </a:p>
        </p:txBody>
      </p:sp>
      <p:sp>
        <p:nvSpPr>
          <p:cNvPr id="7" name="Rettangolo 6">
            <a:extLst>
              <a:ext uri="{FF2B5EF4-FFF2-40B4-BE49-F238E27FC236}">
                <a16:creationId xmlns:a16="http://schemas.microsoft.com/office/drawing/2014/main" id="{3F88CFA8-2330-766E-260D-5F78F1E4C646}"/>
              </a:ext>
            </a:extLst>
          </p:cNvPr>
          <p:cNvSpPr/>
          <p:nvPr/>
        </p:nvSpPr>
        <p:spPr>
          <a:xfrm>
            <a:off x="5747399" y="1261642"/>
            <a:ext cx="1326520"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725A4662-08AA-7C01-667F-092A1D388C05}"/>
              </a:ext>
            </a:extLst>
          </p:cNvPr>
          <p:cNvSpPr txBox="1"/>
          <p:nvPr/>
        </p:nvSpPr>
        <p:spPr>
          <a:xfrm>
            <a:off x="5848454" y="1281580"/>
            <a:ext cx="1115919" cy="646331"/>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WEIGHT LOSS BY LEKT</a:t>
            </a:r>
            <a:endParaRPr lang="it-IT" sz="1200" dirty="0"/>
          </a:p>
        </p:txBody>
      </p:sp>
      <p:sp>
        <p:nvSpPr>
          <p:cNvPr id="9" name="Rettangolo 8">
            <a:extLst>
              <a:ext uri="{FF2B5EF4-FFF2-40B4-BE49-F238E27FC236}">
                <a16:creationId xmlns:a16="http://schemas.microsoft.com/office/drawing/2014/main" id="{3CB752A3-BC5E-3149-BA31-F1F06FDAC330}"/>
              </a:ext>
            </a:extLst>
          </p:cNvPr>
          <p:cNvSpPr/>
          <p:nvPr/>
        </p:nvSpPr>
        <p:spPr>
          <a:xfrm>
            <a:off x="1670289" y="4600663"/>
            <a:ext cx="1421465"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8BC98AF3-AD33-78B4-640A-0B11D051C339}"/>
              </a:ext>
            </a:extLst>
          </p:cNvPr>
          <p:cNvSpPr txBox="1"/>
          <p:nvPr/>
        </p:nvSpPr>
        <p:spPr>
          <a:xfrm>
            <a:off x="1521431" y="4695823"/>
            <a:ext cx="1719179" cy="461665"/>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FFM PRESERVATION</a:t>
            </a:r>
            <a:endParaRPr lang="it-IT" sz="1200" dirty="0"/>
          </a:p>
        </p:txBody>
      </p:sp>
      <p:cxnSp>
        <p:nvCxnSpPr>
          <p:cNvPr id="12" name="Connettore 2 11">
            <a:extLst>
              <a:ext uri="{FF2B5EF4-FFF2-40B4-BE49-F238E27FC236}">
                <a16:creationId xmlns:a16="http://schemas.microsoft.com/office/drawing/2014/main" id="{A26A6B58-4482-73F8-F002-9640EE3FA9B7}"/>
              </a:ext>
            </a:extLst>
          </p:cNvPr>
          <p:cNvCxnSpPr/>
          <p:nvPr/>
        </p:nvCxnSpPr>
        <p:spPr>
          <a:xfrm>
            <a:off x="2374733" y="4024442"/>
            <a:ext cx="0" cy="54000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Rettangolo 12">
            <a:extLst>
              <a:ext uri="{FF2B5EF4-FFF2-40B4-BE49-F238E27FC236}">
                <a16:creationId xmlns:a16="http://schemas.microsoft.com/office/drawing/2014/main" id="{D55BF14B-F748-AA4C-9290-D4DC030C6F31}"/>
              </a:ext>
            </a:extLst>
          </p:cNvPr>
          <p:cNvSpPr/>
          <p:nvPr/>
        </p:nvSpPr>
        <p:spPr>
          <a:xfrm>
            <a:off x="3110776" y="2327551"/>
            <a:ext cx="924945" cy="6519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232E0CA0-D6D9-1FAB-07A6-2C67BE6242E6}"/>
              </a:ext>
            </a:extLst>
          </p:cNvPr>
          <p:cNvSpPr txBox="1"/>
          <p:nvPr/>
        </p:nvSpPr>
        <p:spPr>
          <a:xfrm>
            <a:off x="2857488" y="2456629"/>
            <a:ext cx="1473968" cy="430887"/>
          </a:xfrm>
          <a:prstGeom prst="rect">
            <a:avLst/>
          </a:prstGeom>
          <a:noFill/>
        </p:spPr>
        <p:txBody>
          <a:bodyPr wrap="square">
            <a:spAutoFit/>
          </a:bodyPr>
          <a:lstStyle/>
          <a:p>
            <a:pPr algn="ctr"/>
            <a:r>
              <a:rPr lang="it-IT" sz="1050" b="1" dirty="0">
                <a:solidFill>
                  <a:srgbClr val="FFFFFF"/>
                </a:solidFill>
                <a:latin typeface="Montserrat" pitchFamily="2" charset="77"/>
                <a:ea typeface="+mj-ea"/>
                <a:cs typeface="+mj-cs"/>
              </a:rPr>
              <a:t>GLUCONEO-</a:t>
            </a:r>
          </a:p>
          <a:p>
            <a:pPr algn="ctr"/>
            <a:r>
              <a:rPr lang="it-IT" sz="1050" b="1" dirty="0">
                <a:solidFill>
                  <a:srgbClr val="FFFFFF"/>
                </a:solidFill>
                <a:latin typeface="Montserrat" pitchFamily="2" charset="77"/>
                <a:ea typeface="+mj-ea"/>
                <a:cs typeface="+mj-cs"/>
              </a:rPr>
              <a:t>GENESIS</a:t>
            </a:r>
          </a:p>
        </p:txBody>
      </p:sp>
      <p:sp>
        <p:nvSpPr>
          <p:cNvPr id="16" name="Rettangolo 15">
            <a:extLst>
              <a:ext uri="{FF2B5EF4-FFF2-40B4-BE49-F238E27FC236}">
                <a16:creationId xmlns:a16="http://schemas.microsoft.com/office/drawing/2014/main" id="{4C34B915-D648-153B-90EE-8CBA6882B27F}"/>
              </a:ext>
            </a:extLst>
          </p:cNvPr>
          <p:cNvSpPr/>
          <p:nvPr/>
        </p:nvSpPr>
        <p:spPr>
          <a:xfrm>
            <a:off x="1656293" y="3372456"/>
            <a:ext cx="1421465" cy="6519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5548946F-4C6A-F1AF-D73C-8BDE40F7B11E}"/>
              </a:ext>
            </a:extLst>
          </p:cNvPr>
          <p:cNvSpPr txBox="1"/>
          <p:nvPr/>
        </p:nvSpPr>
        <p:spPr>
          <a:xfrm>
            <a:off x="1592018" y="3433038"/>
            <a:ext cx="1533716" cy="523220"/>
          </a:xfrm>
          <a:prstGeom prst="rect">
            <a:avLst/>
          </a:prstGeom>
          <a:noFill/>
        </p:spPr>
        <p:txBody>
          <a:bodyPr wrap="square">
            <a:spAutoFit/>
          </a:bodyPr>
          <a:lstStyle/>
          <a:p>
            <a:pPr algn="ctr"/>
            <a:r>
              <a:rPr lang="it-IT" sz="1400" b="1" dirty="0">
                <a:solidFill>
                  <a:srgbClr val="FFFFFF"/>
                </a:solidFill>
                <a:latin typeface="Montserrat" pitchFamily="2" charset="77"/>
                <a:ea typeface="+mj-ea"/>
                <a:cs typeface="+mj-cs"/>
              </a:rPr>
              <a:t>MUSCLE PROTEOLYSIS</a:t>
            </a:r>
            <a:endParaRPr lang="it-IT" sz="1400" dirty="0"/>
          </a:p>
        </p:txBody>
      </p:sp>
      <p:sp>
        <p:nvSpPr>
          <p:cNvPr id="18" name="CasellaDiTesto 17">
            <a:extLst>
              <a:ext uri="{FF2B5EF4-FFF2-40B4-BE49-F238E27FC236}">
                <a16:creationId xmlns:a16="http://schemas.microsoft.com/office/drawing/2014/main" id="{92878C2C-15DA-3BD3-998A-423FAD54FF49}"/>
              </a:ext>
            </a:extLst>
          </p:cNvPr>
          <p:cNvSpPr txBox="1"/>
          <p:nvPr/>
        </p:nvSpPr>
        <p:spPr>
          <a:xfrm>
            <a:off x="3671734" y="1471079"/>
            <a:ext cx="1533717" cy="307777"/>
          </a:xfrm>
          <a:prstGeom prst="rect">
            <a:avLst/>
          </a:prstGeom>
          <a:noFill/>
        </p:spPr>
        <p:txBody>
          <a:bodyPr wrap="square">
            <a:spAutoFit/>
          </a:bodyPr>
          <a:lstStyle/>
          <a:p>
            <a:pPr algn="ctr"/>
            <a:r>
              <a:rPr lang="it-IT" sz="1400" b="1" dirty="0">
                <a:solidFill>
                  <a:srgbClr val="00B050"/>
                </a:solidFill>
                <a:latin typeface="Montserrat" pitchFamily="2" charset="77"/>
                <a:ea typeface="+mj-ea"/>
                <a:cs typeface="+mj-cs"/>
              </a:rPr>
              <a:t>Keton bodies</a:t>
            </a:r>
            <a:endParaRPr lang="it-IT" sz="1400" dirty="0">
              <a:solidFill>
                <a:srgbClr val="00B050"/>
              </a:solidFill>
            </a:endParaRPr>
          </a:p>
        </p:txBody>
      </p:sp>
      <p:sp>
        <p:nvSpPr>
          <p:cNvPr id="19" name="Rettangolo 18">
            <a:extLst>
              <a:ext uri="{FF2B5EF4-FFF2-40B4-BE49-F238E27FC236}">
                <a16:creationId xmlns:a16="http://schemas.microsoft.com/office/drawing/2014/main" id="{26611BF3-872E-B5D1-DBB5-4C6831EF7EE7}"/>
              </a:ext>
            </a:extLst>
          </p:cNvPr>
          <p:cNvSpPr/>
          <p:nvPr/>
        </p:nvSpPr>
        <p:spPr>
          <a:xfrm>
            <a:off x="432565" y="2336330"/>
            <a:ext cx="1421465"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20" name="CasellaDiTesto 19">
            <a:extLst>
              <a:ext uri="{FF2B5EF4-FFF2-40B4-BE49-F238E27FC236}">
                <a16:creationId xmlns:a16="http://schemas.microsoft.com/office/drawing/2014/main" id="{B758E34A-134C-A7CC-5E51-DD3CE430BDB5}"/>
              </a:ext>
            </a:extLst>
          </p:cNvPr>
          <p:cNvSpPr txBox="1"/>
          <p:nvPr/>
        </p:nvSpPr>
        <p:spPr>
          <a:xfrm>
            <a:off x="339789" y="2361475"/>
            <a:ext cx="1602025" cy="623248"/>
          </a:xfrm>
          <a:prstGeom prst="rect">
            <a:avLst/>
          </a:prstGeom>
          <a:noFill/>
        </p:spPr>
        <p:txBody>
          <a:bodyPr wrap="square">
            <a:spAutoFit/>
          </a:bodyPr>
          <a:lstStyle/>
          <a:p>
            <a:pPr algn="ctr"/>
            <a:r>
              <a:rPr lang="it-IT" sz="1150" b="1" dirty="0">
                <a:solidFill>
                  <a:srgbClr val="FFFFFF"/>
                </a:solidFill>
                <a:latin typeface="Montserrat" pitchFamily="2" charset="77"/>
                <a:ea typeface="+mj-ea"/>
                <a:cs typeface="+mj-cs"/>
              </a:rPr>
              <a:t>MITOCOND. EFFICIENCY &amp;</a:t>
            </a:r>
          </a:p>
          <a:p>
            <a:pPr algn="ctr"/>
            <a:r>
              <a:rPr lang="it-IT" sz="1150" b="1" dirty="0">
                <a:solidFill>
                  <a:srgbClr val="FFFFFF"/>
                </a:solidFill>
                <a:latin typeface="Montserrat" pitchFamily="2" charset="77"/>
                <a:ea typeface="+mj-ea"/>
                <a:cs typeface="+mj-cs"/>
              </a:rPr>
              <a:t>LIPID OXIDATION</a:t>
            </a:r>
            <a:endParaRPr lang="it-IT" sz="1150" dirty="0"/>
          </a:p>
        </p:txBody>
      </p:sp>
      <p:sp>
        <p:nvSpPr>
          <p:cNvPr id="21" name="CasellaDiTesto 20">
            <a:extLst>
              <a:ext uri="{FF2B5EF4-FFF2-40B4-BE49-F238E27FC236}">
                <a16:creationId xmlns:a16="http://schemas.microsoft.com/office/drawing/2014/main" id="{D2451641-CEAF-8A97-9973-CFCD8F42A821}"/>
              </a:ext>
            </a:extLst>
          </p:cNvPr>
          <p:cNvSpPr txBox="1"/>
          <p:nvPr/>
        </p:nvSpPr>
        <p:spPr>
          <a:xfrm>
            <a:off x="2530211" y="1756538"/>
            <a:ext cx="1533717" cy="584775"/>
          </a:xfrm>
          <a:prstGeom prst="rect">
            <a:avLst/>
          </a:prstGeom>
          <a:noFill/>
        </p:spPr>
        <p:txBody>
          <a:bodyPr wrap="square">
            <a:spAutoFit/>
          </a:bodyPr>
          <a:lstStyle/>
          <a:p>
            <a:pPr algn="ctr"/>
            <a:r>
              <a:rPr lang="it-IT" sz="3200" b="1" dirty="0">
                <a:solidFill>
                  <a:srgbClr val="C00000"/>
                </a:solidFill>
                <a:latin typeface="Montserrat" pitchFamily="2" charset="77"/>
                <a:ea typeface="+mj-ea"/>
                <a:cs typeface="+mj-cs"/>
              </a:rPr>
              <a:t>-</a:t>
            </a:r>
            <a:endParaRPr lang="it-IT" sz="3200" dirty="0">
              <a:solidFill>
                <a:srgbClr val="C00000"/>
              </a:solidFill>
            </a:endParaRPr>
          </a:p>
        </p:txBody>
      </p:sp>
      <p:sp>
        <p:nvSpPr>
          <p:cNvPr id="22" name="CasellaDiTesto 21">
            <a:extLst>
              <a:ext uri="{FF2B5EF4-FFF2-40B4-BE49-F238E27FC236}">
                <a16:creationId xmlns:a16="http://schemas.microsoft.com/office/drawing/2014/main" id="{EEC399DF-2060-CC2A-B52C-E2AD773355EE}"/>
              </a:ext>
            </a:extLst>
          </p:cNvPr>
          <p:cNvSpPr txBox="1"/>
          <p:nvPr/>
        </p:nvSpPr>
        <p:spPr>
          <a:xfrm>
            <a:off x="1706893" y="2199985"/>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23" name="Connettore 2 22">
            <a:extLst>
              <a:ext uri="{FF2B5EF4-FFF2-40B4-BE49-F238E27FC236}">
                <a16:creationId xmlns:a16="http://schemas.microsoft.com/office/drawing/2014/main" id="{092A9BEA-CF2F-6A05-6B9D-F97F13AD06E3}"/>
              </a:ext>
            </a:extLst>
          </p:cNvPr>
          <p:cNvCxnSpPr/>
          <p:nvPr/>
        </p:nvCxnSpPr>
        <p:spPr>
          <a:xfrm>
            <a:off x="3115624" y="1778856"/>
            <a:ext cx="0" cy="4680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4" name="Rettangolo 23">
            <a:extLst>
              <a:ext uri="{FF2B5EF4-FFF2-40B4-BE49-F238E27FC236}">
                <a16:creationId xmlns:a16="http://schemas.microsoft.com/office/drawing/2014/main" id="{910FD49F-535A-2AF2-8255-E06D0E124722}"/>
              </a:ext>
            </a:extLst>
          </p:cNvPr>
          <p:cNvSpPr/>
          <p:nvPr/>
        </p:nvSpPr>
        <p:spPr>
          <a:xfrm>
            <a:off x="3884859" y="4600663"/>
            <a:ext cx="1326520"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C7473053-E5E8-8AED-AD9E-B1D79AE00534}"/>
              </a:ext>
            </a:extLst>
          </p:cNvPr>
          <p:cNvSpPr txBox="1"/>
          <p:nvPr/>
        </p:nvSpPr>
        <p:spPr>
          <a:xfrm>
            <a:off x="3781260" y="4681998"/>
            <a:ext cx="1533717" cy="471893"/>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MUSCLE MAINTENANCE</a:t>
            </a:r>
            <a:endParaRPr lang="it-IT" sz="1200" dirty="0"/>
          </a:p>
        </p:txBody>
      </p:sp>
      <p:sp>
        <p:nvSpPr>
          <p:cNvPr id="26" name="Rettangolo 25">
            <a:extLst>
              <a:ext uri="{FF2B5EF4-FFF2-40B4-BE49-F238E27FC236}">
                <a16:creationId xmlns:a16="http://schemas.microsoft.com/office/drawing/2014/main" id="{FBC6AC0F-545E-457B-E1C0-4AE0A3C4423A}"/>
              </a:ext>
            </a:extLst>
          </p:cNvPr>
          <p:cNvSpPr/>
          <p:nvPr/>
        </p:nvSpPr>
        <p:spPr>
          <a:xfrm>
            <a:off x="6011690" y="4600663"/>
            <a:ext cx="1326520"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7CAC988A-FDD4-1C1D-C7CC-79DD87D44EEB}"/>
              </a:ext>
            </a:extLst>
          </p:cNvPr>
          <p:cNvSpPr txBox="1"/>
          <p:nvPr/>
        </p:nvSpPr>
        <p:spPr>
          <a:xfrm>
            <a:off x="5901888" y="4728227"/>
            <a:ext cx="1533717" cy="461665"/>
          </a:xfrm>
          <a:prstGeom prst="rect">
            <a:avLst/>
          </a:prstGeom>
          <a:noFill/>
        </p:spPr>
        <p:txBody>
          <a:bodyPr wrap="square">
            <a:spAutoFit/>
          </a:bodyPr>
          <a:lstStyle/>
          <a:p>
            <a:pPr algn="ctr"/>
            <a:r>
              <a:rPr lang="it-IT" sz="1200" b="1" dirty="0">
                <a:solidFill>
                  <a:schemeClr val="bg1"/>
                </a:solidFill>
                <a:latin typeface="Montserrat" pitchFamily="2" charset="77"/>
                <a:ea typeface="+mj-ea"/>
                <a:cs typeface="+mj-cs"/>
              </a:rPr>
              <a:t>PI3K/Akt/mTOR Pathway</a:t>
            </a:r>
            <a:endParaRPr lang="it-IT" sz="1200" dirty="0">
              <a:solidFill>
                <a:schemeClr val="bg1"/>
              </a:solidFill>
            </a:endParaRPr>
          </a:p>
        </p:txBody>
      </p:sp>
      <p:sp>
        <p:nvSpPr>
          <p:cNvPr id="28" name="Ovale 27">
            <a:extLst>
              <a:ext uri="{FF2B5EF4-FFF2-40B4-BE49-F238E27FC236}">
                <a16:creationId xmlns:a16="http://schemas.microsoft.com/office/drawing/2014/main" id="{4ECA9A50-997D-69C0-6AFC-E8132D444CD2}"/>
              </a:ext>
            </a:extLst>
          </p:cNvPr>
          <p:cNvSpPr/>
          <p:nvPr/>
        </p:nvSpPr>
        <p:spPr>
          <a:xfrm>
            <a:off x="5647993" y="3149217"/>
            <a:ext cx="775063" cy="763562"/>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5DE2DBED-24DC-DC1E-559C-03EECC5D01E6}"/>
              </a:ext>
            </a:extLst>
          </p:cNvPr>
          <p:cNvSpPr txBox="1"/>
          <p:nvPr/>
        </p:nvSpPr>
        <p:spPr>
          <a:xfrm>
            <a:off x="5268417" y="3303615"/>
            <a:ext cx="1533717" cy="369332"/>
          </a:xfrm>
          <a:prstGeom prst="rect">
            <a:avLst/>
          </a:prstGeom>
          <a:noFill/>
        </p:spPr>
        <p:txBody>
          <a:bodyPr wrap="square">
            <a:spAutoFit/>
          </a:bodyPr>
          <a:lstStyle/>
          <a:p>
            <a:pPr algn="ctr"/>
            <a:r>
              <a:rPr lang="it-IT" sz="900" b="1" dirty="0">
                <a:solidFill>
                  <a:schemeClr val="bg1"/>
                </a:solidFill>
                <a:latin typeface="Montserrat" pitchFamily="2" charset="77"/>
                <a:ea typeface="+mj-ea"/>
                <a:cs typeface="+mj-cs"/>
              </a:rPr>
              <a:t>PROTEIN </a:t>
            </a:r>
          </a:p>
          <a:p>
            <a:pPr algn="ctr"/>
            <a:r>
              <a:rPr lang="it-IT" sz="900" b="1" dirty="0">
                <a:solidFill>
                  <a:schemeClr val="bg1"/>
                </a:solidFill>
                <a:latin typeface="Montserrat" pitchFamily="2" charset="77"/>
                <a:ea typeface="+mj-ea"/>
                <a:cs typeface="+mj-cs"/>
              </a:rPr>
              <a:t>SYNTHESIS</a:t>
            </a:r>
            <a:endParaRPr lang="it-IT" sz="900" dirty="0">
              <a:solidFill>
                <a:schemeClr val="bg1"/>
              </a:solidFill>
            </a:endParaRPr>
          </a:p>
        </p:txBody>
      </p:sp>
      <p:sp>
        <p:nvSpPr>
          <p:cNvPr id="30" name="CasellaDiTesto 29">
            <a:extLst>
              <a:ext uri="{FF2B5EF4-FFF2-40B4-BE49-F238E27FC236}">
                <a16:creationId xmlns:a16="http://schemas.microsoft.com/office/drawing/2014/main" id="{89D1A8A7-92F1-7D25-A8B3-6E24BCB59B83}"/>
              </a:ext>
            </a:extLst>
          </p:cNvPr>
          <p:cNvSpPr txBox="1"/>
          <p:nvPr/>
        </p:nvSpPr>
        <p:spPr>
          <a:xfrm>
            <a:off x="5114735" y="3990700"/>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sp>
        <p:nvSpPr>
          <p:cNvPr id="31" name="Ovale 30">
            <a:extLst>
              <a:ext uri="{FF2B5EF4-FFF2-40B4-BE49-F238E27FC236}">
                <a16:creationId xmlns:a16="http://schemas.microsoft.com/office/drawing/2014/main" id="{5686F967-E14D-37B3-D681-1599AC7C5752}"/>
              </a:ext>
            </a:extLst>
          </p:cNvPr>
          <p:cNvSpPr/>
          <p:nvPr/>
        </p:nvSpPr>
        <p:spPr>
          <a:xfrm>
            <a:off x="6936451" y="3162167"/>
            <a:ext cx="775063" cy="76356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3611048D-1CDD-9FA9-7DD8-0559F5212B0A}"/>
              </a:ext>
            </a:extLst>
          </p:cNvPr>
          <p:cNvSpPr txBox="1"/>
          <p:nvPr/>
        </p:nvSpPr>
        <p:spPr>
          <a:xfrm>
            <a:off x="6704089" y="3420811"/>
            <a:ext cx="1258637" cy="215444"/>
          </a:xfrm>
          <a:prstGeom prst="rect">
            <a:avLst/>
          </a:prstGeom>
          <a:noFill/>
        </p:spPr>
        <p:txBody>
          <a:bodyPr wrap="square">
            <a:spAutoFit/>
          </a:bodyPr>
          <a:lstStyle/>
          <a:p>
            <a:pPr algn="ctr"/>
            <a:r>
              <a:rPr lang="it-IT" sz="800" b="1" dirty="0">
                <a:solidFill>
                  <a:schemeClr val="bg1"/>
                </a:solidFill>
                <a:latin typeface="Montserrat" pitchFamily="2" charset="77"/>
                <a:ea typeface="+mj-ea"/>
                <a:cs typeface="+mj-cs"/>
              </a:rPr>
              <a:t>PROTEOLISYS</a:t>
            </a:r>
            <a:endParaRPr lang="it-IT" sz="800" dirty="0">
              <a:solidFill>
                <a:schemeClr val="bg1"/>
              </a:solidFill>
            </a:endParaRPr>
          </a:p>
        </p:txBody>
      </p:sp>
      <p:sp>
        <p:nvSpPr>
          <p:cNvPr id="33" name="Rettangolo 32">
            <a:extLst>
              <a:ext uri="{FF2B5EF4-FFF2-40B4-BE49-F238E27FC236}">
                <a16:creationId xmlns:a16="http://schemas.microsoft.com/office/drawing/2014/main" id="{02C55C24-907E-489C-675B-8490403979BF}"/>
              </a:ext>
            </a:extLst>
          </p:cNvPr>
          <p:cNvSpPr/>
          <p:nvPr/>
        </p:nvSpPr>
        <p:spPr>
          <a:xfrm>
            <a:off x="5866361" y="2539268"/>
            <a:ext cx="1613735" cy="44192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C971F769-AC06-A8ED-AA28-2940556A541E}"/>
              </a:ext>
            </a:extLst>
          </p:cNvPr>
          <p:cNvSpPr txBox="1"/>
          <p:nvPr/>
        </p:nvSpPr>
        <p:spPr>
          <a:xfrm>
            <a:off x="5944463" y="2531621"/>
            <a:ext cx="1533717" cy="461665"/>
          </a:xfrm>
          <a:prstGeom prst="rect">
            <a:avLst/>
          </a:prstGeom>
          <a:noFill/>
        </p:spPr>
        <p:txBody>
          <a:bodyPr wrap="square">
            <a:spAutoFit/>
          </a:bodyPr>
          <a:lstStyle/>
          <a:p>
            <a:pPr algn="ctr"/>
            <a:r>
              <a:rPr lang="it-IT" sz="1200" b="1" dirty="0">
                <a:solidFill>
                  <a:schemeClr val="bg1"/>
                </a:solidFill>
                <a:latin typeface="Montserrat" pitchFamily="2" charset="77"/>
                <a:ea typeface="+mj-ea"/>
                <a:cs typeface="+mj-cs"/>
              </a:rPr>
              <a:t>MUSCLE STRENGTH</a:t>
            </a:r>
            <a:endParaRPr lang="it-IT" sz="1200" dirty="0">
              <a:solidFill>
                <a:schemeClr val="bg1"/>
              </a:solidFill>
            </a:endParaRPr>
          </a:p>
        </p:txBody>
      </p:sp>
      <p:sp>
        <p:nvSpPr>
          <p:cNvPr id="35" name="CasellaDiTesto 34">
            <a:extLst>
              <a:ext uri="{FF2B5EF4-FFF2-40B4-BE49-F238E27FC236}">
                <a16:creationId xmlns:a16="http://schemas.microsoft.com/office/drawing/2014/main" id="{E5249C23-6D25-F360-1E5E-3CD623170841}"/>
              </a:ext>
            </a:extLst>
          </p:cNvPr>
          <p:cNvSpPr txBox="1"/>
          <p:nvPr/>
        </p:nvSpPr>
        <p:spPr>
          <a:xfrm>
            <a:off x="3670318" y="1100811"/>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36" name="Connettore diritto 35">
            <a:extLst>
              <a:ext uri="{FF2B5EF4-FFF2-40B4-BE49-F238E27FC236}">
                <a16:creationId xmlns:a16="http://schemas.microsoft.com/office/drawing/2014/main" id="{565C7785-9C3D-F4EE-2104-C0A470BB2073}"/>
              </a:ext>
            </a:extLst>
          </p:cNvPr>
          <p:cNvCxnSpPr/>
          <p:nvPr/>
        </p:nvCxnSpPr>
        <p:spPr>
          <a:xfrm flipH="1" flipV="1">
            <a:off x="3098344" y="1756538"/>
            <a:ext cx="2616846" cy="2231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7" name="Connettore 2 36">
            <a:extLst>
              <a:ext uri="{FF2B5EF4-FFF2-40B4-BE49-F238E27FC236}">
                <a16:creationId xmlns:a16="http://schemas.microsoft.com/office/drawing/2014/main" id="{331F0063-2451-6693-0B8F-E47A82FF560D}"/>
              </a:ext>
            </a:extLst>
          </p:cNvPr>
          <p:cNvCxnSpPr>
            <a:cxnSpLocks/>
          </p:cNvCxnSpPr>
          <p:nvPr/>
        </p:nvCxnSpPr>
        <p:spPr>
          <a:xfrm flipH="1">
            <a:off x="1941814" y="1756845"/>
            <a:ext cx="1168962" cy="88224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ttore 2 37">
            <a:extLst>
              <a:ext uri="{FF2B5EF4-FFF2-40B4-BE49-F238E27FC236}">
                <a16:creationId xmlns:a16="http://schemas.microsoft.com/office/drawing/2014/main" id="{59AF861E-8D25-64CB-564D-36CAE93E0555}"/>
              </a:ext>
            </a:extLst>
          </p:cNvPr>
          <p:cNvCxnSpPr/>
          <p:nvPr/>
        </p:nvCxnSpPr>
        <p:spPr>
          <a:xfrm>
            <a:off x="1854030" y="2997035"/>
            <a:ext cx="508897" cy="30301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ttore 2 38">
            <a:extLst>
              <a:ext uri="{FF2B5EF4-FFF2-40B4-BE49-F238E27FC236}">
                <a16:creationId xmlns:a16="http://schemas.microsoft.com/office/drawing/2014/main" id="{51218535-8555-8556-A728-8C62AFBF7E07}"/>
              </a:ext>
            </a:extLst>
          </p:cNvPr>
          <p:cNvCxnSpPr/>
          <p:nvPr/>
        </p:nvCxnSpPr>
        <p:spPr>
          <a:xfrm flipH="1">
            <a:off x="2374733" y="2979537"/>
            <a:ext cx="718690" cy="31462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0" name="CasellaDiTesto 39">
            <a:extLst>
              <a:ext uri="{FF2B5EF4-FFF2-40B4-BE49-F238E27FC236}">
                <a16:creationId xmlns:a16="http://schemas.microsoft.com/office/drawing/2014/main" id="{3EC6DEF6-8082-BDB3-33CC-9147C7164B25}"/>
              </a:ext>
            </a:extLst>
          </p:cNvPr>
          <p:cNvSpPr txBox="1"/>
          <p:nvPr/>
        </p:nvSpPr>
        <p:spPr>
          <a:xfrm>
            <a:off x="690842" y="3420811"/>
            <a:ext cx="1533717" cy="584775"/>
          </a:xfrm>
          <a:prstGeom prst="rect">
            <a:avLst/>
          </a:prstGeom>
          <a:noFill/>
        </p:spPr>
        <p:txBody>
          <a:bodyPr wrap="square">
            <a:spAutoFit/>
          </a:bodyPr>
          <a:lstStyle/>
          <a:p>
            <a:pPr algn="ctr"/>
            <a:r>
              <a:rPr lang="it-IT" sz="3200" b="1" dirty="0">
                <a:solidFill>
                  <a:srgbClr val="C00000"/>
                </a:solidFill>
                <a:latin typeface="Montserrat" pitchFamily="2" charset="77"/>
                <a:ea typeface="+mj-ea"/>
                <a:cs typeface="+mj-cs"/>
              </a:rPr>
              <a:t>-</a:t>
            </a:r>
            <a:endParaRPr lang="it-IT" sz="3200" dirty="0">
              <a:solidFill>
                <a:srgbClr val="C00000"/>
              </a:solidFill>
            </a:endParaRPr>
          </a:p>
        </p:txBody>
      </p:sp>
      <p:sp>
        <p:nvSpPr>
          <p:cNvPr id="41" name="CasellaDiTesto 40">
            <a:extLst>
              <a:ext uri="{FF2B5EF4-FFF2-40B4-BE49-F238E27FC236}">
                <a16:creationId xmlns:a16="http://schemas.microsoft.com/office/drawing/2014/main" id="{E81BCCF6-25F4-7F9F-DDFD-ACCB70296420}"/>
              </a:ext>
            </a:extLst>
          </p:cNvPr>
          <p:cNvSpPr txBox="1"/>
          <p:nvPr/>
        </p:nvSpPr>
        <p:spPr>
          <a:xfrm>
            <a:off x="1482261" y="3954479"/>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sp>
        <p:nvSpPr>
          <p:cNvPr id="42" name="Rettangolo 41">
            <a:extLst>
              <a:ext uri="{FF2B5EF4-FFF2-40B4-BE49-F238E27FC236}">
                <a16:creationId xmlns:a16="http://schemas.microsoft.com/office/drawing/2014/main" id="{8C6DC538-2EC8-9D05-1367-9163824A2CF9}"/>
              </a:ext>
            </a:extLst>
          </p:cNvPr>
          <p:cNvSpPr/>
          <p:nvPr/>
        </p:nvSpPr>
        <p:spPr>
          <a:xfrm>
            <a:off x="3884859" y="5501863"/>
            <a:ext cx="1326520" cy="6519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E5F986BD-DDF6-7216-F662-E2BEF206FCA2}"/>
              </a:ext>
            </a:extLst>
          </p:cNvPr>
          <p:cNvSpPr txBox="1"/>
          <p:nvPr/>
        </p:nvSpPr>
        <p:spPr>
          <a:xfrm>
            <a:off x="3952778" y="5581485"/>
            <a:ext cx="1190680" cy="471893"/>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ENERGY EFFICIENCY</a:t>
            </a:r>
            <a:endParaRPr lang="it-IT" sz="1200" dirty="0"/>
          </a:p>
        </p:txBody>
      </p:sp>
      <p:sp>
        <p:nvSpPr>
          <p:cNvPr id="44" name="Rettangolo 43">
            <a:extLst>
              <a:ext uri="{FF2B5EF4-FFF2-40B4-BE49-F238E27FC236}">
                <a16:creationId xmlns:a16="http://schemas.microsoft.com/office/drawing/2014/main" id="{10838AF7-6E4B-BFC6-F872-015BFDAE6A22}"/>
              </a:ext>
            </a:extLst>
          </p:cNvPr>
          <p:cNvSpPr/>
          <p:nvPr/>
        </p:nvSpPr>
        <p:spPr>
          <a:xfrm>
            <a:off x="5989185" y="5495836"/>
            <a:ext cx="1326520" cy="6519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a:extLst>
              <a:ext uri="{FF2B5EF4-FFF2-40B4-BE49-F238E27FC236}">
                <a16:creationId xmlns:a16="http://schemas.microsoft.com/office/drawing/2014/main" id="{63C2D4F0-3104-4CC5-A4E9-B454FB500E6D}"/>
              </a:ext>
            </a:extLst>
          </p:cNvPr>
          <p:cNvSpPr/>
          <p:nvPr/>
        </p:nvSpPr>
        <p:spPr>
          <a:xfrm>
            <a:off x="8135575" y="5076488"/>
            <a:ext cx="775063" cy="76356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a:extLst>
              <a:ext uri="{FF2B5EF4-FFF2-40B4-BE49-F238E27FC236}">
                <a16:creationId xmlns:a16="http://schemas.microsoft.com/office/drawing/2014/main" id="{7B135F75-F43D-CC75-B7A9-EA76D51799F3}"/>
              </a:ext>
            </a:extLst>
          </p:cNvPr>
          <p:cNvSpPr/>
          <p:nvPr/>
        </p:nvSpPr>
        <p:spPr>
          <a:xfrm>
            <a:off x="8132499" y="5916110"/>
            <a:ext cx="775063" cy="76356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a:extLst>
              <a:ext uri="{FF2B5EF4-FFF2-40B4-BE49-F238E27FC236}">
                <a16:creationId xmlns:a16="http://schemas.microsoft.com/office/drawing/2014/main" id="{1DB86114-AF17-0698-89EF-638F06D23C8C}"/>
              </a:ext>
            </a:extLst>
          </p:cNvPr>
          <p:cNvSpPr txBox="1"/>
          <p:nvPr/>
        </p:nvSpPr>
        <p:spPr>
          <a:xfrm>
            <a:off x="7898882" y="6117308"/>
            <a:ext cx="1258637" cy="338554"/>
          </a:xfrm>
          <a:prstGeom prst="rect">
            <a:avLst/>
          </a:prstGeom>
          <a:noFill/>
        </p:spPr>
        <p:txBody>
          <a:bodyPr wrap="square">
            <a:spAutoFit/>
          </a:bodyPr>
          <a:lstStyle/>
          <a:p>
            <a:pPr algn="ctr"/>
            <a:r>
              <a:rPr lang="it-IT" sz="800" b="1" dirty="0">
                <a:solidFill>
                  <a:schemeClr val="bg1"/>
                </a:solidFill>
                <a:latin typeface="Montserrat" pitchFamily="2" charset="77"/>
                <a:ea typeface="+mj-ea"/>
                <a:cs typeface="+mj-cs"/>
              </a:rPr>
              <a:t>OXIDATIVE METABOLISM</a:t>
            </a:r>
            <a:endParaRPr lang="it-IT" sz="800" dirty="0">
              <a:solidFill>
                <a:schemeClr val="bg1"/>
              </a:solidFill>
            </a:endParaRPr>
          </a:p>
        </p:txBody>
      </p:sp>
      <p:sp>
        <p:nvSpPr>
          <p:cNvPr id="48" name="CasellaDiTesto 47">
            <a:extLst>
              <a:ext uri="{FF2B5EF4-FFF2-40B4-BE49-F238E27FC236}">
                <a16:creationId xmlns:a16="http://schemas.microsoft.com/office/drawing/2014/main" id="{C73D3B9F-6B0B-B42E-108F-9AE449BFC521}"/>
              </a:ext>
            </a:extLst>
          </p:cNvPr>
          <p:cNvSpPr txBox="1"/>
          <p:nvPr/>
        </p:nvSpPr>
        <p:spPr>
          <a:xfrm>
            <a:off x="8031675" y="5249051"/>
            <a:ext cx="962887" cy="338554"/>
          </a:xfrm>
          <a:prstGeom prst="rect">
            <a:avLst/>
          </a:prstGeom>
          <a:noFill/>
        </p:spPr>
        <p:txBody>
          <a:bodyPr wrap="square">
            <a:spAutoFit/>
          </a:bodyPr>
          <a:lstStyle/>
          <a:p>
            <a:pPr algn="ctr"/>
            <a:r>
              <a:rPr lang="it-IT" sz="800" b="1" dirty="0">
                <a:solidFill>
                  <a:schemeClr val="bg1"/>
                </a:solidFill>
                <a:latin typeface="Montserrat" pitchFamily="2" charset="77"/>
                <a:ea typeface="+mj-ea"/>
                <a:cs typeface="+mj-cs"/>
              </a:rPr>
              <a:t>MITOCOND. BIOGENESIS</a:t>
            </a:r>
            <a:endParaRPr lang="it-IT" sz="800" dirty="0">
              <a:solidFill>
                <a:schemeClr val="bg1"/>
              </a:solidFill>
            </a:endParaRPr>
          </a:p>
        </p:txBody>
      </p:sp>
      <p:sp>
        <p:nvSpPr>
          <p:cNvPr id="49" name="CasellaDiTesto 48">
            <a:extLst>
              <a:ext uri="{FF2B5EF4-FFF2-40B4-BE49-F238E27FC236}">
                <a16:creationId xmlns:a16="http://schemas.microsoft.com/office/drawing/2014/main" id="{42A18B29-71FE-F1A6-11D1-A98122FF13CE}"/>
              </a:ext>
            </a:extLst>
          </p:cNvPr>
          <p:cNvSpPr txBox="1"/>
          <p:nvPr/>
        </p:nvSpPr>
        <p:spPr>
          <a:xfrm>
            <a:off x="5901888" y="5519904"/>
            <a:ext cx="1533717" cy="646331"/>
          </a:xfrm>
          <a:prstGeom prst="rect">
            <a:avLst/>
          </a:prstGeom>
          <a:noFill/>
        </p:spPr>
        <p:txBody>
          <a:bodyPr wrap="square">
            <a:spAutoFit/>
          </a:bodyPr>
          <a:lstStyle/>
          <a:p>
            <a:pPr algn="ctr"/>
            <a:r>
              <a:rPr lang="it-IT" sz="1200" b="1" dirty="0">
                <a:solidFill>
                  <a:schemeClr val="bg1"/>
                </a:solidFill>
                <a:latin typeface="Montserrat" pitchFamily="2" charset="77"/>
                <a:ea typeface="+mj-ea"/>
                <a:cs typeface="+mj-cs"/>
              </a:rPr>
              <a:t>AMPK </a:t>
            </a:r>
          </a:p>
          <a:p>
            <a:pPr algn="ctr"/>
            <a:r>
              <a:rPr lang="it-IT" sz="1200" b="1" dirty="0">
                <a:solidFill>
                  <a:schemeClr val="bg1"/>
                </a:solidFill>
                <a:latin typeface="Montserrat" pitchFamily="2" charset="77"/>
                <a:ea typeface="+mj-ea"/>
                <a:cs typeface="+mj-cs"/>
              </a:rPr>
              <a:t>&amp; </a:t>
            </a:r>
          </a:p>
          <a:p>
            <a:pPr algn="ctr"/>
            <a:r>
              <a:rPr lang="it-IT" sz="1200" b="1" dirty="0">
                <a:solidFill>
                  <a:schemeClr val="bg1"/>
                </a:solidFill>
                <a:latin typeface="Montserrat" pitchFamily="2" charset="77"/>
                <a:ea typeface="+mj-ea"/>
                <a:cs typeface="+mj-cs"/>
              </a:rPr>
              <a:t>PGC-1</a:t>
            </a:r>
            <a:r>
              <a:rPr lang="el-GR" sz="1200" b="1" dirty="0">
                <a:solidFill>
                  <a:schemeClr val="bg1"/>
                </a:solidFill>
                <a:latin typeface="Times New Roman" panose="02020603050405020304" pitchFamily="18" charset="0"/>
                <a:ea typeface="+mj-ea"/>
                <a:cs typeface="Times New Roman" panose="02020603050405020304" pitchFamily="18" charset="0"/>
              </a:rPr>
              <a:t>α</a:t>
            </a:r>
            <a:endParaRPr lang="it-IT" sz="1200" dirty="0">
              <a:solidFill>
                <a:schemeClr val="bg1"/>
              </a:solidFill>
            </a:endParaRPr>
          </a:p>
        </p:txBody>
      </p:sp>
      <p:sp>
        <p:nvSpPr>
          <p:cNvPr id="50" name="Rettangolo 49">
            <a:extLst>
              <a:ext uri="{FF2B5EF4-FFF2-40B4-BE49-F238E27FC236}">
                <a16:creationId xmlns:a16="http://schemas.microsoft.com/office/drawing/2014/main" id="{CD4972BE-5750-E03C-4014-3C94B13BFBA0}"/>
              </a:ext>
            </a:extLst>
          </p:cNvPr>
          <p:cNvSpPr/>
          <p:nvPr/>
        </p:nvSpPr>
        <p:spPr>
          <a:xfrm>
            <a:off x="9755285" y="5586932"/>
            <a:ext cx="1613735" cy="44192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63B889BB-CE64-2E30-36E3-8355FBFD1592}"/>
              </a:ext>
            </a:extLst>
          </p:cNvPr>
          <p:cNvSpPr txBox="1"/>
          <p:nvPr/>
        </p:nvSpPr>
        <p:spPr>
          <a:xfrm>
            <a:off x="9704927" y="5581485"/>
            <a:ext cx="1818383" cy="461665"/>
          </a:xfrm>
          <a:prstGeom prst="rect">
            <a:avLst/>
          </a:prstGeom>
          <a:noFill/>
        </p:spPr>
        <p:txBody>
          <a:bodyPr wrap="square">
            <a:spAutoFit/>
          </a:bodyPr>
          <a:lstStyle/>
          <a:p>
            <a:pPr algn="ctr"/>
            <a:r>
              <a:rPr lang="it-IT" sz="1200" b="1" dirty="0">
                <a:solidFill>
                  <a:schemeClr val="bg1"/>
                </a:solidFill>
                <a:latin typeface="Montserrat" pitchFamily="2" charset="77"/>
                <a:ea typeface="+mj-ea"/>
                <a:cs typeface="+mj-cs"/>
              </a:rPr>
              <a:t>RESTING METABOLIC RATE</a:t>
            </a:r>
            <a:endParaRPr lang="it-IT" sz="1200" dirty="0">
              <a:solidFill>
                <a:schemeClr val="bg1"/>
              </a:solidFill>
            </a:endParaRPr>
          </a:p>
        </p:txBody>
      </p:sp>
      <p:cxnSp>
        <p:nvCxnSpPr>
          <p:cNvPr id="52" name="Connettore 2 51">
            <a:extLst>
              <a:ext uri="{FF2B5EF4-FFF2-40B4-BE49-F238E27FC236}">
                <a16:creationId xmlns:a16="http://schemas.microsoft.com/office/drawing/2014/main" id="{6FCF085B-8558-D01C-5EED-3179E8AA2BCB}"/>
              </a:ext>
            </a:extLst>
          </p:cNvPr>
          <p:cNvCxnSpPr>
            <a:cxnSpLocks/>
          </p:cNvCxnSpPr>
          <p:nvPr/>
        </p:nvCxnSpPr>
        <p:spPr>
          <a:xfrm flipV="1">
            <a:off x="3136102" y="4917945"/>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3" name="CasellaDiTesto 52">
            <a:extLst>
              <a:ext uri="{FF2B5EF4-FFF2-40B4-BE49-F238E27FC236}">
                <a16:creationId xmlns:a16="http://schemas.microsoft.com/office/drawing/2014/main" id="{28CEB8B5-3BDF-96F5-8D06-30ADA84654D6}"/>
              </a:ext>
            </a:extLst>
          </p:cNvPr>
          <p:cNvSpPr txBox="1"/>
          <p:nvPr/>
        </p:nvSpPr>
        <p:spPr>
          <a:xfrm>
            <a:off x="2709063" y="4461575"/>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54" name="Connettore 2 53">
            <a:extLst>
              <a:ext uri="{FF2B5EF4-FFF2-40B4-BE49-F238E27FC236}">
                <a16:creationId xmlns:a16="http://schemas.microsoft.com/office/drawing/2014/main" id="{2675BBA7-1CF0-0C41-B1C6-7343CB56C6B2}"/>
              </a:ext>
            </a:extLst>
          </p:cNvPr>
          <p:cNvCxnSpPr>
            <a:cxnSpLocks/>
          </p:cNvCxnSpPr>
          <p:nvPr/>
        </p:nvCxnSpPr>
        <p:spPr>
          <a:xfrm flipV="1">
            <a:off x="5249588" y="4954534"/>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C1319E0E-8652-3681-C842-3625DB4F852C}"/>
              </a:ext>
            </a:extLst>
          </p:cNvPr>
          <p:cNvSpPr txBox="1"/>
          <p:nvPr/>
        </p:nvSpPr>
        <p:spPr>
          <a:xfrm>
            <a:off x="4822549" y="4498164"/>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56" name="Connettore diritto 55">
            <a:extLst>
              <a:ext uri="{FF2B5EF4-FFF2-40B4-BE49-F238E27FC236}">
                <a16:creationId xmlns:a16="http://schemas.microsoft.com/office/drawing/2014/main" id="{701C73BE-6CBC-B4AD-5C7A-20A519141E96}"/>
              </a:ext>
            </a:extLst>
          </p:cNvPr>
          <p:cNvCxnSpPr/>
          <p:nvPr/>
        </p:nvCxnSpPr>
        <p:spPr>
          <a:xfrm>
            <a:off x="3098344" y="5252649"/>
            <a:ext cx="0" cy="4680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7" name="Connettore 2 56">
            <a:extLst>
              <a:ext uri="{FF2B5EF4-FFF2-40B4-BE49-F238E27FC236}">
                <a16:creationId xmlns:a16="http://schemas.microsoft.com/office/drawing/2014/main" id="{D8444724-8D60-DA20-8E6D-D25B82D76527}"/>
              </a:ext>
            </a:extLst>
          </p:cNvPr>
          <p:cNvCxnSpPr>
            <a:cxnSpLocks/>
          </p:cNvCxnSpPr>
          <p:nvPr/>
        </p:nvCxnSpPr>
        <p:spPr>
          <a:xfrm flipV="1">
            <a:off x="3096249" y="5705421"/>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8" name="CasellaDiTesto 57">
            <a:extLst>
              <a:ext uri="{FF2B5EF4-FFF2-40B4-BE49-F238E27FC236}">
                <a16:creationId xmlns:a16="http://schemas.microsoft.com/office/drawing/2014/main" id="{D2D1C5F4-2169-7AE5-4BDA-AA6B8A21DA4A}"/>
              </a:ext>
            </a:extLst>
          </p:cNvPr>
          <p:cNvSpPr txBox="1"/>
          <p:nvPr/>
        </p:nvSpPr>
        <p:spPr>
          <a:xfrm>
            <a:off x="2714744" y="5249051"/>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59" name="Connettore 2 58">
            <a:extLst>
              <a:ext uri="{FF2B5EF4-FFF2-40B4-BE49-F238E27FC236}">
                <a16:creationId xmlns:a16="http://schemas.microsoft.com/office/drawing/2014/main" id="{E8429868-DED3-F116-E641-C2D3DF1D0030}"/>
              </a:ext>
            </a:extLst>
          </p:cNvPr>
          <p:cNvCxnSpPr>
            <a:cxnSpLocks/>
          </p:cNvCxnSpPr>
          <p:nvPr/>
        </p:nvCxnSpPr>
        <p:spPr>
          <a:xfrm flipV="1">
            <a:off x="5260463" y="5827354"/>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0" name="CasellaDiTesto 59">
            <a:extLst>
              <a:ext uri="{FF2B5EF4-FFF2-40B4-BE49-F238E27FC236}">
                <a16:creationId xmlns:a16="http://schemas.microsoft.com/office/drawing/2014/main" id="{FE3637D8-C574-9552-0392-86FB89EEA013}"/>
              </a:ext>
            </a:extLst>
          </p:cNvPr>
          <p:cNvSpPr txBox="1"/>
          <p:nvPr/>
        </p:nvSpPr>
        <p:spPr>
          <a:xfrm>
            <a:off x="4833424" y="5370984"/>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61" name="Connettore 2 60">
            <a:extLst>
              <a:ext uri="{FF2B5EF4-FFF2-40B4-BE49-F238E27FC236}">
                <a16:creationId xmlns:a16="http://schemas.microsoft.com/office/drawing/2014/main" id="{D925C027-0DC2-D55F-3AD8-09B5469DE725}"/>
              </a:ext>
            </a:extLst>
          </p:cNvPr>
          <p:cNvCxnSpPr/>
          <p:nvPr/>
        </p:nvCxnSpPr>
        <p:spPr>
          <a:xfrm flipV="1">
            <a:off x="6011690" y="3990700"/>
            <a:ext cx="0" cy="60996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2" name="CasellaDiTesto 61">
            <a:extLst>
              <a:ext uri="{FF2B5EF4-FFF2-40B4-BE49-F238E27FC236}">
                <a16:creationId xmlns:a16="http://schemas.microsoft.com/office/drawing/2014/main" id="{F48660C4-6B34-81CD-17E8-79FB0076CB60}"/>
              </a:ext>
            </a:extLst>
          </p:cNvPr>
          <p:cNvSpPr txBox="1"/>
          <p:nvPr/>
        </p:nvSpPr>
        <p:spPr>
          <a:xfrm>
            <a:off x="6427028" y="3976792"/>
            <a:ext cx="1533717" cy="584775"/>
          </a:xfrm>
          <a:prstGeom prst="rect">
            <a:avLst/>
          </a:prstGeom>
          <a:noFill/>
        </p:spPr>
        <p:txBody>
          <a:bodyPr wrap="square">
            <a:spAutoFit/>
          </a:bodyPr>
          <a:lstStyle/>
          <a:p>
            <a:pPr algn="ctr"/>
            <a:r>
              <a:rPr lang="it-IT" sz="3200" b="1" dirty="0">
                <a:solidFill>
                  <a:srgbClr val="C00000"/>
                </a:solidFill>
                <a:latin typeface="Montserrat" pitchFamily="2" charset="77"/>
                <a:ea typeface="+mj-ea"/>
                <a:cs typeface="+mj-cs"/>
              </a:rPr>
              <a:t>-</a:t>
            </a:r>
            <a:endParaRPr lang="it-IT" sz="3200" dirty="0">
              <a:solidFill>
                <a:srgbClr val="C00000"/>
              </a:solidFill>
            </a:endParaRPr>
          </a:p>
        </p:txBody>
      </p:sp>
      <p:cxnSp>
        <p:nvCxnSpPr>
          <p:cNvPr id="63" name="Connettore 2 62">
            <a:extLst>
              <a:ext uri="{FF2B5EF4-FFF2-40B4-BE49-F238E27FC236}">
                <a16:creationId xmlns:a16="http://schemas.microsoft.com/office/drawing/2014/main" id="{8D56BAF1-747E-29BB-EC0D-FCAA26981F21}"/>
              </a:ext>
            </a:extLst>
          </p:cNvPr>
          <p:cNvCxnSpPr/>
          <p:nvPr/>
        </p:nvCxnSpPr>
        <p:spPr>
          <a:xfrm flipV="1">
            <a:off x="7323983" y="3976792"/>
            <a:ext cx="0" cy="60996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4" name="Freccia tridirezionale 63">
            <a:extLst>
              <a:ext uri="{FF2B5EF4-FFF2-40B4-BE49-F238E27FC236}">
                <a16:creationId xmlns:a16="http://schemas.microsoft.com/office/drawing/2014/main" id="{B0BB9F02-E055-13EB-C14A-DB7059A1BB51}"/>
              </a:ext>
            </a:extLst>
          </p:cNvPr>
          <p:cNvSpPr/>
          <p:nvPr/>
        </p:nvSpPr>
        <p:spPr>
          <a:xfrm>
            <a:off x="6462242" y="3088622"/>
            <a:ext cx="432000" cy="432000"/>
          </a:xfrm>
          <a:prstGeom prst="leftRigh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CasellaDiTesto 64">
            <a:extLst>
              <a:ext uri="{FF2B5EF4-FFF2-40B4-BE49-F238E27FC236}">
                <a16:creationId xmlns:a16="http://schemas.microsoft.com/office/drawing/2014/main" id="{97455A3F-1704-4D0E-3B24-4BC7E143D9AE}"/>
              </a:ext>
            </a:extLst>
          </p:cNvPr>
          <p:cNvSpPr txBox="1"/>
          <p:nvPr/>
        </p:nvSpPr>
        <p:spPr>
          <a:xfrm>
            <a:off x="5647993" y="2898382"/>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66" name="Connettore 2 65">
            <a:extLst>
              <a:ext uri="{FF2B5EF4-FFF2-40B4-BE49-F238E27FC236}">
                <a16:creationId xmlns:a16="http://schemas.microsoft.com/office/drawing/2014/main" id="{AE087B76-D9C2-2FFA-301C-871C7978EB73}"/>
              </a:ext>
            </a:extLst>
          </p:cNvPr>
          <p:cNvCxnSpPr>
            <a:cxnSpLocks/>
          </p:cNvCxnSpPr>
          <p:nvPr/>
        </p:nvCxnSpPr>
        <p:spPr>
          <a:xfrm flipV="1">
            <a:off x="7361073" y="5516146"/>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7" name="CasellaDiTesto 66">
            <a:extLst>
              <a:ext uri="{FF2B5EF4-FFF2-40B4-BE49-F238E27FC236}">
                <a16:creationId xmlns:a16="http://schemas.microsoft.com/office/drawing/2014/main" id="{0034558C-ED69-A2B8-6C05-1B1138589E67}"/>
              </a:ext>
            </a:extLst>
          </p:cNvPr>
          <p:cNvSpPr txBox="1"/>
          <p:nvPr/>
        </p:nvSpPr>
        <p:spPr>
          <a:xfrm>
            <a:off x="6934006" y="5093889"/>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68" name="Connettore 2 67">
            <a:extLst>
              <a:ext uri="{FF2B5EF4-FFF2-40B4-BE49-F238E27FC236}">
                <a16:creationId xmlns:a16="http://schemas.microsoft.com/office/drawing/2014/main" id="{B68F596A-98A9-9D15-7122-61E83F0C21AE}"/>
              </a:ext>
            </a:extLst>
          </p:cNvPr>
          <p:cNvCxnSpPr>
            <a:cxnSpLocks/>
          </p:cNvCxnSpPr>
          <p:nvPr/>
        </p:nvCxnSpPr>
        <p:spPr>
          <a:xfrm flipV="1">
            <a:off x="7379143" y="6108678"/>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9" name="CasellaDiTesto 68">
            <a:extLst>
              <a:ext uri="{FF2B5EF4-FFF2-40B4-BE49-F238E27FC236}">
                <a16:creationId xmlns:a16="http://schemas.microsoft.com/office/drawing/2014/main" id="{49BD2C07-2F3A-1698-6511-701D01613DE7}"/>
              </a:ext>
            </a:extLst>
          </p:cNvPr>
          <p:cNvSpPr txBox="1"/>
          <p:nvPr/>
        </p:nvSpPr>
        <p:spPr>
          <a:xfrm>
            <a:off x="6952104" y="5652308"/>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sp>
        <p:nvSpPr>
          <p:cNvPr id="70" name="Freccia a destra 69">
            <a:extLst>
              <a:ext uri="{FF2B5EF4-FFF2-40B4-BE49-F238E27FC236}">
                <a16:creationId xmlns:a16="http://schemas.microsoft.com/office/drawing/2014/main" id="{408EC7A4-7709-56A8-04A2-BB2B4B005ED3}"/>
              </a:ext>
            </a:extLst>
          </p:cNvPr>
          <p:cNvSpPr/>
          <p:nvPr/>
        </p:nvSpPr>
        <p:spPr>
          <a:xfrm>
            <a:off x="8907562" y="5720649"/>
            <a:ext cx="797365" cy="195461"/>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CasellaDiTesto 70">
            <a:extLst>
              <a:ext uri="{FF2B5EF4-FFF2-40B4-BE49-F238E27FC236}">
                <a16:creationId xmlns:a16="http://schemas.microsoft.com/office/drawing/2014/main" id="{21B872B0-A2AB-2455-181D-3DA8BCB22379}"/>
              </a:ext>
            </a:extLst>
          </p:cNvPr>
          <p:cNvSpPr txBox="1"/>
          <p:nvPr/>
        </p:nvSpPr>
        <p:spPr>
          <a:xfrm>
            <a:off x="8530283" y="5301221"/>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72" name="Connettore 2 71">
            <a:extLst>
              <a:ext uri="{FF2B5EF4-FFF2-40B4-BE49-F238E27FC236}">
                <a16:creationId xmlns:a16="http://schemas.microsoft.com/office/drawing/2014/main" id="{AD586726-E83B-34F1-2404-B6A60A478E10}"/>
              </a:ext>
            </a:extLst>
          </p:cNvPr>
          <p:cNvCxnSpPr/>
          <p:nvPr/>
        </p:nvCxnSpPr>
        <p:spPr>
          <a:xfrm flipH="1">
            <a:off x="1941814" y="1756538"/>
            <a:ext cx="114994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73" name="Rettangolo 72">
            <a:extLst>
              <a:ext uri="{FF2B5EF4-FFF2-40B4-BE49-F238E27FC236}">
                <a16:creationId xmlns:a16="http://schemas.microsoft.com/office/drawing/2014/main" id="{93E009EE-44B8-9E07-7DB3-E20A5925F7DB}"/>
              </a:ext>
            </a:extLst>
          </p:cNvPr>
          <p:cNvSpPr/>
          <p:nvPr/>
        </p:nvSpPr>
        <p:spPr>
          <a:xfrm>
            <a:off x="429270" y="1428374"/>
            <a:ext cx="1421465"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74" name="CasellaDiTesto 73">
            <a:extLst>
              <a:ext uri="{FF2B5EF4-FFF2-40B4-BE49-F238E27FC236}">
                <a16:creationId xmlns:a16="http://schemas.microsoft.com/office/drawing/2014/main" id="{26497563-DFF7-088C-91B2-7F5186F03061}"/>
              </a:ext>
            </a:extLst>
          </p:cNvPr>
          <p:cNvSpPr txBox="1"/>
          <p:nvPr/>
        </p:nvSpPr>
        <p:spPr>
          <a:xfrm>
            <a:off x="313635" y="1442748"/>
            <a:ext cx="1602025" cy="646331"/>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FIBROBLAST GROWTH </a:t>
            </a:r>
          </a:p>
          <a:p>
            <a:pPr algn="ctr"/>
            <a:r>
              <a:rPr lang="it-IT" sz="1200" b="1" dirty="0">
                <a:solidFill>
                  <a:srgbClr val="FFFFFF"/>
                </a:solidFill>
                <a:latin typeface="Montserrat" pitchFamily="2" charset="77"/>
                <a:ea typeface="+mj-ea"/>
                <a:cs typeface="+mj-cs"/>
              </a:rPr>
              <a:t>FACTOR 21</a:t>
            </a:r>
            <a:endParaRPr lang="it-IT" sz="1200" dirty="0"/>
          </a:p>
        </p:txBody>
      </p:sp>
      <p:sp>
        <p:nvSpPr>
          <p:cNvPr id="75" name="CasellaDiTesto 74">
            <a:extLst>
              <a:ext uri="{FF2B5EF4-FFF2-40B4-BE49-F238E27FC236}">
                <a16:creationId xmlns:a16="http://schemas.microsoft.com/office/drawing/2014/main" id="{7A06607E-D0EA-6F02-A65A-F2AABC27610E}"/>
              </a:ext>
            </a:extLst>
          </p:cNvPr>
          <p:cNvSpPr txBox="1"/>
          <p:nvPr/>
        </p:nvSpPr>
        <p:spPr>
          <a:xfrm>
            <a:off x="1641024" y="1646181"/>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sp>
        <p:nvSpPr>
          <p:cNvPr id="76" name="CasellaDiTesto 75">
            <a:extLst>
              <a:ext uri="{FF2B5EF4-FFF2-40B4-BE49-F238E27FC236}">
                <a16:creationId xmlns:a16="http://schemas.microsoft.com/office/drawing/2014/main" id="{CDAF6488-5206-7B98-3551-4468E2510220}"/>
              </a:ext>
            </a:extLst>
          </p:cNvPr>
          <p:cNvSpPr txBox="1"/>
          <p:nvPr/>
        </p:nvSpPr>
        <p:spPr>
          <a:xfrm>
            <a:off x="4294762" y="1753449"/>
            <a:ext cx="1533717" cy="584775"/>
          </a:xfrm>
          <a:prstGeom prst="rect">
            <a:avLst/>
          </a:prstGeom>
          <a:noFill/>
        </p:spPr>
        <p:txBody>
          <a:bodyPr wrap="square">
            <a:spAutoFit/>
          </a:bodyPr>
          <a:lstStyle/>
          <a:p>
            <a:pPr algn="ctr"/>
            <a:r>
              <a:rPr lang="it-IT" sz="3200" b="1" dirty="0">
                <a:solidFill>
                  <a:srgbClr val="C00000"/>
                </a:solidFill>
                <a:latin typeface="Montserrat" pitchFamily="2" charset="77"/>
                <a:ea typeface="+mj-ea"/>
                <a:cs typeface="+mj-cs"/>
              </a:rPr>
              <a:t>-</a:t>
            </a:r>
            <a:endParaRPr lang="it-IT" sz="3200" dirty="0">
              <a:solidFill>
                <a:srgbClr val="C00000"/>
              </a:solidFill>
            </a:endParaRPr>
          </a:p>
        </p:txBody>
      </p:sp>
      <p:cxnSp>
        <p:nvCxnSpPr>
          <p:cNvPr id="77" name="Connettore 2 76">
            <a:extLst>
              <a:ext uri="{FF2B5EF4-FFF2-40B4-BE49-F238E27FC236}">
                <a16:creationId xmlns:a16="http://schemas.microsoft.com/office/drawing/2014/main" id="{C8ED3FEC-01C2-B27D-0DEF-B3A45625A8C2}"/>
              </a:ext>
            </a:extLst>
          </p:cNvPr>
          <p:cNvCxnSpPr/>
          <p:nvPr/>
        </p:nvCxnSpPr>
        <p:spPr>
          <a:xfrm>
            <a:off x="4880175" y="1775767"/>
            <a:ext cx="0" cy="4680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8" name="Rettangolo 77">
            <a:extLst>
              <a:ext uri="{FF2B5EF4-FFF2-40B4-BE49-F238E27FC236}">
                <a16:creationId xmlns:a16="http://schemas.microsoft.com/office/drawing/2014/main" id="{D9E42CB5-BD39-952F-42C6-E0FAAA38CF90}"/>
              </a:ext>
            </a:extLst>
          </p:cNvPr>
          <p:cNvSpPr/>
          <p:nvPr/>
        </p:nvSpPr>
        <p:spPr>
          <a:xfrm>
            <a:off x="4417790" y="2342819"/>
            <a:ext cx="924945" cy="6519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CasellaDiTesto 78">
            <a:extLst>
              <a:ext uri="{FF2B5EF4-FFF2-40B4-BE49-F238E27FC236}">
                <a16:creationId xmlns:a16="http://schemas.microsoft.com/office/drawing/2014/main" id="{99DF9DA9-9DB0-CB55-986D-09F38755BD62}"/>
              </a:ext>
            </a:extLst>
          </p:cNvPr>
          <p:cNvSpPr txBox="1"/>
          <p:nvPr/>
        </p:nvSpPr>
        <p:spPr>
          <a:xfrm>
            <a:off x="4147250" y="2471897"/>
            <a:ext cx="1473968" cy="261610"/>
          </a:xfrm>
          <a:prstGeom prst="rect">
            <a:avLst/>
          </a:prstGeom>
          <a:noFill/>
        </p:spPr>
        <p:txBody>
          <a:bodyPr wrap="square">
            <a:spAutoFit/>
          </a:bodyPr>
          <a:lstStyle/>
          <a:p>
            <a:pPr algn="ctr"/>
            <a:r>
              <a:rPr lang="it-IT" sz="1100" b="1" dirty="0">
                <a:solidFill>
                  <a:srgbClr val="FFFFFF"/>
                </a:solidFill>
                <a:latin typeface="Montserrat" pitchFamily="2" charset="77"/>
                <a:ea typeface="+mj-ea"/>
                <a:cs typeface="+mj-cs"/>
              </a:rPr>
              <a:t>MYOSTATIN</a:t>
            </a:r>
          </a:p>
        </p:txBody>
      </p:sp>
      <p:cxnSp>
        <p:nvCxnSpPr>
          <p:cNvPr id="80" name="Connettore 2 79">
            <a:extLst>
              <a:ext uri="{FF2B5EF4-FFF2-40B4-BE49-F238E27FC236}">
                <a16:creationId xmlns:a16="http://schemas.microsoft.com/office/drawing/2014/main" id="{6E1BD154-2D74-106B-FEAC-F198F6BFBED7}"/>
              </a:ext>
            </a:extLst>
          </p:cNvPr>
          <p:cNvCxnSpPr>
            <a:cxnSpLocks/>
          </p:cNvCxnSpPr>
          <p:nvPr/>
        </p:nvCxnSpPr>
        <p:spPr>
          <a:xfrm>
            <a:off x="1850735" y="2080360"/>
            <a:ext cx="499370" cy="113495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81" name="Connettore 2 80">
            <a:extLst>
              <a:ext uri="{FF2B5EF4-FFF2-40B4-BE49-F238E27FC236}">
                <a16:creationId xmlns:a16="http://schemas.microsoft.com/office/drawing/2014/main" id="{A7E1FFB4-DB79-AF64-45A6-0C8BCBA83D0F}"/>
              </a:ext>
            </a:extLst>
          </p:cNvPr>
          <p:cNvCxnSpPr/>
          <p:nvPr/>
        </p:nvCxnSpPr>
        <p:spPr>
          <a:xfrm flipH="1">
            <a:off x="2361911" y="2979537"/>
            <a:ext cx="2047647" cy="23577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5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ppt_x"/>
                                          </p:val>
                                        </p:tav>
                                        <p:tav tm="100000">
                                          <p:val>
                                            <p:strVal val="#ppt_x"/>
                                          </p:val>
                                        </p:tav>
                                      </p:tavLst>
                                    </p:anim>
                                    <p:anim calcmode="lin" valueType="num">
                                      <p:cBhvr additive="base">
                                        <p:cTn id="42" dur="500" fill="hold"/>
                                        <p:tgtEl>
                                          <p:spTgt spid="7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ppt_x"/>
                                          </p:val>
                                        </p:tav>
                                        <p:tav tm="100000">
                                          <p:val>
                                            <p:strVal val="#ppt_x"/>
                                          </p:val>
                                        </p:tav>
                                      </p:tavLst>
                                    </p:anim>
                                    <p:anim calcmode="lin" valueType="num">
                                      <p:cBhvr additive="base">
                                        <p:cTn id="4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fill="hold"/>
                                        <p:tgtEl>
                                          <p:spTgt spid="75"/>
                                        </p:tgtEl>
                                        <p:attrNameLst>
                                          <p:attrName>ppt_x</p:attrName>
                                        </p:attrNameLst>
                                      </p:cBhvr>
                                      <p:tavLst>
                                        <p:tav tm="0">
                                          <p:val>
                                            <p:strVal val="#ppt_x"/>
                                          </p:val>
                                        </p:tav>
                                        <p:tav tm="100000">
                                          <p:val>
                                            <p:strVal val="#ppt_x"/>
                                          </p:val>
                                        </p:tav>
                                      </p:tavLst>
                                    </p:anim>
                                    <p:anim calcmode="lin" valueType="num">
                                      <p:cBhvr additive="base">
                                        <p:cTn id="56" dur="500" fill="hold"/>
                                        <p:tgtEl>
                                          <p:spTgt spid="7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500" fill="hold"/>
                                        <p:tgtEl>
                                          <p:spTgt spid="74"/>
                                        </p:tgtEl>
                                        <p:attrNameLst>
                                          <p:attrName>ppt_x</p:attrName>
                                        </p:attrNameLst>
                                      </p:cBhvr>
                                      <p:tavLst>
                                        <p:tav tm="0">
                                          <p:val>
                                            <p:strVal val="#ppt_x"/>
                                          </p:val>
                                        </p:tav>
                                        <p:tav tm="100000">
                                          <p:val>
                                            <p:strVal val="#ppt_x"/>
                                          </p:val>
                                        </p:tav>
                                      </p:tavLst>
                                    </p:anim>
                                    <p:anim calcmode="lin" valueType="num">
                                      <p:cBhvr additive="base">
                                        <p:cTn id="64" dur="500" fill="hold"/>
                                        <p:tgtEl>
                                          <p:spTgt spid="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additive="base">
                                        <p:cTn id="85" dur="500" fill="hold"/>
                                        <p:tgtEl>
                                          <p:spTgt spid="80"/>
                                        </p:tgtEl>
                                        <p:attrNameLst>
                                          <p:attrName>ppt_x</p:attrName>
                                        </p:attrNameLst>
                                      </p:cBhvr>
                                      <p:tavLst>
                                        <p:tav tm="0">
                                          <p:val>
                                            <p:strVal val="#ppt_x"/>
                                          </p:val>
                                        </p:tav>
                                        <p:tav tm="100000">
                                          <p:val>
                                            <p:strVal val="#ppt_x"/>
                                          </p:val>
                                        </p:tav>
                                      </p:tavLst>
                                    </p:anim>
                                    <p:anim calcmode="lin" valueType="num">
                                      <p:cBhvr additive="base">
                                        <p:cTn id="86" dur="500" fill="hold"/>
                                        <p:tgtEl>
                                          <p:spTgt spid="80"/>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ppt_x"/>
                                          </p:val>
                                        </p:tav>
                                        <p:tav tm="100000">
                                          <p:val>
                                            <p:strVal val="#ppt_x"/>
                                          </p:val>
                                        </p:tav>
                                      </p:tavLst>
                                    </p:anim>
                                    <p:anim calcmode="lin" valueType="num">
                                      <p:cBhvr additive="base">
                                        <p:cTn id="94" dur="500" fill="hold"/>
                                        <p:tgtEl>
                                          <p:spTgt spid="39"/>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81"/>
                                        </p:tgtEl>
                                        <p:attrNameLst>
                                          <p:attrName>style.visibility</p:attrName>
                                        </p:attrNameLst>
                                      </p:cBhvr>
                                      <p:to>
                                        <p:strVal val="visible"/>
                                      </p:to>
                                    </p:set>
                                    <p:anim calcmode="lin" valueType="num">
                                      <p:cBhvr additive="base">
                                        <p:cTn id="97" dur="500" fill="hold"/>
                                        <p:tgtEl>
                                          <p:spTgt spid="81"/>
                                        </p:tgtEl>
                                        <p:attrNameLst>
                                          <p:attrName>ppt_x</p:attrName>
                                        </p:attrNameLst>
                                      </p:cBhvr>
                                      <p:tavLst>
                                        <p:tav tm="0">
                                          <p:val>
                                            <p:strVal val="#ppt_x"/>
                                          </p:val>
                                        </p:tav>
                                        <p:tav tm="100000">
                                          <p:val>
                                            <p:strVal val="#ppt_x"/>
                                          </p:val>
                                        </p:tav>
                                      </p:tavLst>
                                    </p:anim>
                                    <p:anim calcmode="lin" valueType="num">
                                      <p:cBhvr additive="base">
                                        <p:cTn id="9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additive="base">
                                        <p:cTn id="125" dur="500" fill="hold"/>
                                        <p:tgtEl>
                                          <p:spTgt spid="9"/>
                                        </p:tgtEl>
                                        <p:attrNameLst>
                                          <p:attrName>ppt_x</p:attrName>
                                        </p:attrNameLst>
                                      </p:cBhvr>
                                      <p:tavLst>
                                        <p:tav tm="0">
                                          <p:val>
                                            <p:strVal val="#ppt_x"/>
                                          </p:val>
                                        </p:tav>
                                        <p:tav tm="100000">
                                          <p:val>
                                            <p:strVal val="#ppt_x"/>
                                          </p:val>
                                        </p:tav>
                                      </p:tavLst>
                                    </p:anim>
                                    <p:anim calcmode="lin" valueType="num">
                                      <p:cBhvr additive="base">
                                        <p:cTn id="126" dur="500" fill="hold"/>
                                        <p:tgtEl>
                                          <p:spTgt spid="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0"/>
                                        </p:tgtEl>
                                        <p:attrNameLst>
                                          <p:attrName>style.visibility</p:attrName>
                                        </p:attrNameLst>
                                      </p:cBhvr>
                                      <p:to>
                                        <p:strVal val="visible"/>
                                      </p:to>
                                    </p:set>
                                    <p:anim calcmode="lin" valueType="num">
                                      <p:cBhvr additive="base">
                                        <p:cTn id="129" dur="500" fill="hold"/>
                                        <p:tgtEl>
                                          <p:spTgt spid="10"/>
                                        </p:tgtEl>
                                        <p:attrNameLst>
                                          <p:attrName>ppt_x</p:attrName>
                                        </p:attrNameLst>
                                      </p:cBhvr>
                                      <p:tavLst>
                                        <p:tav tm="0">
                                          <p:val>
                                            <p:strVal val="#ppt_x"/>
                                          </p:val>
                                        </p:tav>
                                        <p:tav tm="100000">
                                          <p:val>
                                            <p:strVal val="#ppt_x"/>
                                          </p:val>
                                        </p:tav>
                                      </p:tavLst>
                                    </p:anim>
                                    <p:anim calcmode="lin" valueType="num">
                                      <p:cBhvr additive="base">
                                        <p:cTn id="1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500" fill="hold"/>
                                        <p:tgtEl>
                                          <p:spTgt spid="52"/>
                                        </p:tgtEl>
                                        <p:attrNameLst>
                                          <p:attrName>ppt_x</p:attrName>
                                        </p:attrNameLst>
                                      </p:cBhvr>
                                      <p:tavLst>
                                        <p:tav tm="0">
                                          <p:val>
                                            <p:strVal val="#ppt_x"/>
                                          </p:val>
                                        </p:tav>
                                        <p:tav tm="100000">
                                          <p:val>
                                            <p:strVal val="#ppt_x"/>
                                          </p:val>
                                        </p:tav>
                                      </p:tavLst>
                                    </p:anim>
                                    <p:anim calcmode="lin" valueType="num">
                                      <p:cBhvr additive="base">
                                        <p:cTn id="136" dur="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500" fill="hold"/>
                                        <p:tgtEl>
                                          <p:spTgt spid="53"/>
                                        </p:tgtEl>
                                        <p:attrNameLst>
                                          <p:attrName>ppt_x</p:attrName>
                                        </p:attrNameLst>
                                      </p:cBhvr>
                                      <p:tavLst>
                                        <p:tav tm="0">
                                          <p:val>
                                            <p:strVal val="#ppt_x"/>
                                          </p:val>
                                        </p:tav>
                                        <p:tav tm="100000">
                                          <p:val>
                                            <p:strVal val="#ppt_x"/>
                                          </p:val>
                                        </p:tav>
                                      </p:tavLst>
                                    </p:anim>
                                    <p:anim calcmode="lin" valueType="num">
                                      <p:cBhvr additive="base">
                                        <p:cTn id="140" dur="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additive="base">
                                        <p:cTn id="143" dur="500" fill="hold"/>
                                        <p:tgtEl>
                                          <p:spTgt spid="24"/>
                                        </p:tgtEl>
                                        <p:attrNameLst>
                                          <p:attrName>ppt_x</p:attrName>
                                        </p:attrNameLst>
                                      </p:cBhvr>
                                      <p:tavLst>
                                        <p:tav tm="0">
                                          <p:val>
                                            <p:strVal val="#ppt_x"/>
                                          </p:val>
                                        </p:tav>
                                        <p:tav tm="100000">
                                          <p:val>
                                            <p:strVal val="#ppt_x"/>
                                          </p:val>
                                        </p:tav>
                                      </p:tavLst>
                                    </p:anim>
                                    <p:anim calcmode="lin" valueType="num">
                                      <p:cBhvr additive="base">
                                        <p:cTn id="144" dur="500" fill="hold"/>
                                        <p:tgtEl>
                                          <p:spTgt spid="2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 calcmode="lin" valueType="num">
                                      <p:cBhvr additive="base">
                                        <p:cTn id="147" dur="500" fill="hold"/>
                                        <p:tgtEl>
                                          <p:spTgt spid="25"/>
                                        </p:tgtEl>
                                        <p:attrNameLst>
                                          <p:attrName>ppt_x</p:attrName>
                                        </p:attrNameLst>
                                      </p:cBhvr>
                                      <p:tavLst>
                                        <p:tav tm="0">
                                          <p:val>
                                            <p:strVal val="#ppt_x"/>
                                          </p:val>
                                        </p:tav>
                                        <p:tav tm="100000">
                                          <p:val>
                                            <p:strVal val="#ppt_x"/>
                                          </p:val>
                                        </p:tav>
                                      </p:tavLst>
                                    </p:anim>
                                    <p:anim calcmode="lin" valueType="num">
                                      <p:cBhvr additive="base">
                                        <p:cTn id="148" dur="500" fill="hold"/>
                                        <p:tgtEl>
                                          <p:spTgt spid="2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anim calcmode="lin" valueType="num">
                                      <p:cBhvr additive="base">
                                        <p:cTn id="151" dur="500" fill="hold"/>
                                        <p:tgtEl>
                                          <p:spTgt spid="42"/>
                                        </p:tgtEl>
                                        <p:attrNameLst>
                                          <p:attrName>ppt_x</p:attrName>
                                        </p:attrNameLst>
                                      </p:cBhvr>
                                      <p:tavLst>
                                        <p:tav tm="0">
                                          <p:val>
                                            <p:strVal val="#ppt_x"/>
                                          </p:val>
                                        </p:tav>
                                        <p:tav tm="100000">
                                          <p:val>
                                            <p:strVal val="#ppt_x"/>
                                          </p:val>
                                        </p:tav>
                                      </p:tavLst>
                                    </p:anim>
                                    <p:anim calcmode="lin" valueType="num">
                                      <p:cBhvr additive="base">
                                        <p:cTn id="152" dur="500" fill="hold"/>
                                        <p:tgtEl>
                                          <p:spTgt spid="4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3"/>
                                        </p:tgtEl>
                                        <p:attrNameLst>
                                          <p:attrName>style.visibility</p:attrName>
                                        </p:attrNameLst>
                                      </p:cBhvr>
                                      <p:to>
                                        <p:strVal val="visible"/>
                                      </p:to>
                                    </p:set>
                                    <p:anim calcmode="lin" valueType="num">
                                      <p:cBhvr additive="base">
                                        <p:cTn id="155" dur="500" fill="hold"/>
                                        <p:tgtEl>
                                          <p:spTgt spid="43"/>
                                        </p:tgtEl>
                                        <p:attrNameLst>
                                          <p:attrName>ppt_x</p:attrName>
                                        </p:attrNameLst>
                                      </p:cBhvr>
                                      <p:tavLst>
                                        <p:tav tm="0">
                                          <p:val>
                                            <p:strVal val="#ppt_x"/>
                                          </p:val>
                                        </p:tav>
                                        <p:tav tm="100000">
                                          <p:val>
                                            <p:strVal val="#ppt_x"/>
                                          </p:val>
                                        </p:tav>
                                      </p:tavLst>
                                    </p:anim>
                                    <p:anim calcmode="lin" valueType="num">
                                      <p:cBhvr additive="base">
                                        <p:cTn id="156" dur="500" fill="hold"/>
                                        <p:tgtEl>
                                          <p:spTgt spid="43"/>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500" fill="hold"/>
                                        <p:tgtEl>
                                          <p:spTgt spid="56"/>
                                        </p:tgtEl>
                                        <p:attrNameLst>
                                          <p:attrName>ppt_x</p:attrName>
                                        </p:attrNameLst>
                                      </p:cBhvr>
                                      <p:tavLst>
                                        <p:tav tm="0">
                                          <p:val>
                                            <p:strVal val="#ppt_x"/>
                                          </p:val>
                                        </p:tav>
                                        <p:tav tm="100000">
                                          <p:val>
                                            <p:strVal val="#ppt_x"/>
                                          </p:val>
                                        </p:tav>
                                      </p:tavLst>
                                    </p:anim>
                                    <p:anim calcmode="lin" valueType="num">
                                      <p:cBhvr additive="base">
                                        <p:cTn id="160" dur="500" fill="hold"/>
                                        <p:tgtEl>
                                          <p:spTgt spid="56"/>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57"/>
                                        </p:tgtEl>
                                        <p:attrNameLst>
                                          <p:attrName>style.visibility</p:attrName>
                                        </p:attrNameLst>
                                      </p:cBhvr>
                                      <p:to>
                                        <p:strVal val="visible"/>
                                      </p:to>
                                    </p:set>
                                    <p:anim calcmode="lin" valueType="num">
                                      <p:cBhvr additive="base">
                                        <p:cTn id="163" dur="500" fill="hold"/>
                                        <p:tgtEl>
                                          <p:spTgt spid="57"/>
                                        </p:tgtEl>
                                        <p:attrNameLst>
                                          <p:attrName>ppt_x</p:attrName>
                                        </p:attrNameLst>
                                      </p:cBhvr>
                                      <p:tavLst>
                                        <p:tav tm="0">
                                          <p:val>
                                            <p:strVal val="#ppt_x"/>
                                          </p:val>
                                        </p:tav>
                                        <p:tav tm="100000">
                                          <p:val>
                                            <p:strVal val="#ppt_x"/>
                                          </p:val>
                                        </p:tav>
                                      </p:tavLst>
                                    </p:anim>
                                    <p:anim calcmode="lin" valueType="num">
                                      <p:cBhvr additive="base">
                                        <p:cTn id="164" dur="500" fill="hold"/>
                                        <p:tgtEl>
                                          <p:spTgt spid="5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 calcmode="lin" valueType="num">
                                      <p:cBhvr additive="base">
                                        <p:cTn id="167" dur="500" fill="hold"/>
                                        <p:tgtEl>
                                          <p:spTgt spid="58"/>
                                        </p:tgtEl>
                                        <p:attrNameLst>
                                          <p:attrName>ppt_x</p:attrName>
                                        </p:attrNameLst>
                                      </p:cBhvr>
                                      <p:tavLst>
                                        <p:tav tm="0">
                                          <p:val>
                                            <p:strVal val="#ppt_x"/>
                                          </p:val>
                                        </p:tav>
                                        <p:tav tm="100000">
                                          <p:val>
                                            <p:strVal val="#ppt_x"/>
                                          </p:val>
                                        </p:tav>
                                      </p:tavLst>
                                    </p:anim>
                                    <p:anim calcmode="lin" valueType="num">
                                      <p:cBhvr additive="base">
                                        <p:cTn id="16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54"/>
                                        </p:tgtEl>
                                        <p:attrNameLst>
                                          <p:attrName>style.visibility</p:attrName>
                                        </p:attrNameLst>
                                      </p:cBhvr>
                                      <p:to>
                                        <p:strVal val="visible"/>
                                      </p:to>
                                    </p:set>
                                    <p:anim calcmode="lin" valueType="num">
                                      <p:cBhvr additive="base">
                                        <p:cTn id="173" dur="500" fill="hold"/>
                                        <p:tgtEl>
                                          <p:spTgt spid="54"/>
                                        </p:tgtEl>
                                        <p:attrNameLst>
                                          <p:attrName>ppt_x</p:attrName>
                                        </p:attrNameLst>
                                      </p:cBhvr>
                                      <p:tavLst>
                                        <p:tav tm="0">
                                          <p:val>
                                            <p:strVal val="#ppt_x"/>
                                          </p:val>
                                        </p:tav>
                                        <p:tav tm="100000">
                                          <p:val>
                                            <p:strVal val="#ppt_x"/>
                                          </p:val>
                                        </p:tav>
                                      </p:tavLst>
                                    </p:anim>
                                    <p:anim calcmode="lin" valueType="num">
                                      <p:cBhvr additive="base">
                                        <p:cTn id="174" dur="500" fill="hold"/>
                                        <p:tgtEl>
                                          <p:spTgt spid="54"/>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55"/>
                                        </p:tgtEl>
                                        <p:attrNameLst>
                                          <p:attrName>style.visibility</p:attrName>
                                        </p:attrNameLst>
                                      </p:cBhvr>
                                      <p:to>
                                        <p:strVal val="visible"/>
                                      </p:to>
                                    </p:set>
                                    <p:anim calcmode="lin" valueType="num">
                                      <p:cBhvr additive="base">
                                        <p:cTn id="177" dur="500" fill="hold"/>
                                        <p:tgtEl>
                                          <p:spTgt spid="55"/>
                                        </p:tgtEl>
                                        <p:attrNameLst>
                                          <p:attrName>ppt_x</p:attrName>
                                        </p:attrNameLst>
                                      </p:cBhvr>
                                      <p:tavLst>
                                        <p:tav tm="0">
                                          <p:val>
                                            <p:strVal val="#ppt_x"/>
                                          </p:val>
                                        </p:tav>
                                        <p:tav tm="100000">
                                          <p:val>
                                            <p:strVal val="#ppt_x"/>
                                          </p:val>
                                        </p:tav>
                                      </p:tavLst>
                                    </p:anim>
                                    <p:anim calcmode="lin" valueType="num">
                                      <p:cBhvr additive="base">
                                        <p:cTn id="178" dur="500" fill="hold"/>
                                        <p:tgtEl>
                                          <p:spTgt spid="55"/>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26"/>
                                        </p:tgtEl>
                                        <p:attrNameLst>
                                          <p:attrName>style.visibility</p:attrName>
                                        </p:attrNameLst>
                                      </p:cBhvr>
                                      <p:to>
                                        <p:strVal val="visible"/>
                                      </p:to>
                                    </p:set>
                                    <p:anim calcmode="lin" valueType="num">
                                      <p:cBhvr additive="base">
                                        <p:cTn id="181" dur="500" fill="hold"/>
                                        <p:tgtEl>
                                          <p:spTgt spid="26"/>
                                        </p:tgtEl>
                                        <p:attrNameLst>
                                          <p:attrName>ppt_x</p:attrName>
                                        </p:attrNameLst>
                                      </p:cBhvr>
                                      <p:tavLst>
                                        <p:tav tm="0">
                                          <p:val>
                                            <p:strVal val="#ppt_x"/>
                                          </p:val>
                                        </p:tav>
                                        <p:tav tm="100000">
                                          <p:val>
                                            <p:strVal val="#ppt_x"/>
                                          </p:val>
                                        </p:tav>
                                      </p:tavLst>
                                    </p:anim>
                                    <p:anim calcmode="lin" valueType="num">
                                      <p:cBhvr additive="base">
                                        <p:cTn id="182" dur="500" fill="hold"/>
                                        <p:tgtEl>
                                          <p:spTgt spid="26"/>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27"/>
                                        </p:tgtEl>
                                        <p:attrNameLst>
                                          <p:attrName>style.visibility</p:attrName>
                                        </p:attrNameLst>
                                      </p:cBhvr>
                                      <p:to>
                                        <p:strVal val="visible"/>
                                      </p:to>
                                    </p:set>
                                    <p:anim calcmode="lin" valueType="num">
                                      <p:cBhvr additive="base">
                                        <p:cTn id="185" dur="500" fill="hold"/>
                                        <p:tgtEl>
                                          <p:spTgt spid="27"/>
                                        </p:tgtEl>
                                        <p:attrNameLst>
                                          <p:attrName>ppt_x</p:attrName>
                                        </p:attrNameLst>
                                      </p:cBhvr>
                                      <p:tavLst>
                                        <p:tav tm="0">
                                          <p:val>
                                            <p:strVal val="#ppt_x"/>
                                          </p:val>
                                        </p:tav>
                                        <p:tav tm="100000">
                                          <p:val>
                                            <p:strVal val="#ppt_x"/>
                                          </p:val>
                                        </p:tav>
                                      </p:tavLst>
                                    </p:anim>
                                    <p:anim calcmode="lin" valueType="num">
                                      <p:cBhvr additive="base">
                                        <p:cTn id="1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additive="base">
                                        <p:cTn id="191" dur="500" fill="hold"/>
                                        <p:tgtEl>
                                          <p:spTgt spid="28"/>
                                        </p:tgtEl>
                                        <p:attrNameLst>
                                          <p:attrName>ppt_x</p:attrName>
                                        </p:attrNameLst>
                                      </p:cBhvr>
                                      <p:tavLst>
                                        <p:tav tm="0">
                                          <p:val>
                                            <p:strVal val="#ppt_x"/>
                                          </p:val>
                                        </p:tav>
                                        <p:tav tm="100000">
                                          <p:val>
                                            <p:strVal val="#ppt_x"/>
                                          </p:val>
                                        </p:tav>
                                      </p:tavLst>
                                    </p:anim>
                                    <p:anim calcmode="lin" valueType="num">
                                      <p:cBhvr additive="base">
                                        <p:cTn id="192" dur="500" fill="hold"/>
                                        <p:tgtEl>
                                          <p:spTgt spid="2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
                                        </p:tgtEl>
                                        <p:attrNameLst>
                                          <p:attrName>style.visibility</p:attrName>
                                        </p:attrNameLst>
                                      </p:cBhvr>
                                      <p:to>
                                        <p:strVal val="visible"/>
                                      </p:to>
                                    </p:set>
                                    <p:anim calcmode="lin" valueType="num">
                                      <p:cBhvr additive="base">
                                        <p:cTn id="195" dur="500" fill="hold"/>
                                        <p:tgtEl>
                                          <p:spTgt spid="31"/>
                                        </p:tgtEl>
                                        <p:attrNameLst>
                                          <p:attrName>ppt_x</p:attrName>
                                        </p:attrNameLst>
                                      </p:cBhvr>
                                      <p:tavLst>
                                        <p:tav tm="0">
                                          <p:val>
                                            <p:strVal val="#ppt_x"/>
                                          </p:val>
                                        </p:tav>
                                        <p:tav tm="100000">
                                          <p:val>
                                            <p:strVal val="#ppt_x"/>
                                          </p:val>
                                        </p:tav>
                                      </p:tavLst>
                                    </p:anim>
                                    <p:anim calcmode="lin" valueType="num">
                                      <p:cBhvr additive="base">
                                        <p:cTn id="196" dur="500" fill="hold"/>
                                        <p:tgtEl>
                                          <p:spTgt spid="3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3"/>
                                        </p:tgtEl>
                                        <p:attrNameLst>
                                          <p:attrName>style.visibility</p:attrName>
                                        </p:attrNameLst>
                                      </p:cBhvr>
                                      <p:to>
                                        <p:strVal val="visible"/>
                                      </p:to>
                                    </p:set>
                                    <p:anim calcmode="lin" valueType="num">
                                      <p:cBhvr additive="base">
                                        <p:cTn id="199" dur="500" fill="hold"/>
                                        <p:tgtEl>
                                          <p:spTgt spid="33"/>
                                        </p:tgtEl>
                                        <p:attrNameLst>
                                          <p:attrName>ppt_x</p:attrName>
                                        </p:attrNameLst>
                                      </p:cBhvr>
                                      <p:tavLst>
                                        <p:tav tm="0">
                                          <p:val>
                                            <p:strVal val="#ppt_x"/>
                                          </p:val>
                                        </p:tav>
                                        <p:tav tm="100000">
                                          <p:val>
                                            <p:strVal val="#ppt_x"/>
                                          </p:val>
                                        </p:tav>
                                      </p:tavLst>
                                    </p:anim>
                                    <p:anim calcmode="lin" valueType="num">
                                      <p:cBhvr additive="base">
                                        <p:cTn id="200" dur="500" fill="hold"/>
                                        <p:tgtEl>
                                          <p:spTgt spid="3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4"/>
                                        </p:tgtEl>
                                        <p:attrNameLst>
                                          <p:attrName>style.visibility</p:attrName>
                                        </p:attrNameLst>
                                      </p:cBhvr>
                                      <p:to>
                                        <p:strVal val="visible"/>
                                      </p:to>
                                    </p:set>
                                    <p:anim calcmode="lin" valueType="num">
                                      <p:cBhvr additive="base">
                                        <p:cTn id="203" dur="500" fill="hold"/>
                                        <p:tgtEl>
                                          <p:spTgt spid="34"/>
                                        </p:tgtEl>
                                        <p:attrNameLst>
                                          <p:attrName>ppt_x</p:attrName>
                                        </p:attrNameLst>
                                      </p:cBhvr>
                                      <p:tavLst>
                                        <p:tav tm="0">
                                          <p:val>
                                            <p:strVal val="#ppt_x"/>
                                          </p:val>
                                        </p:tav>
                                        <p:tav tm="100000">
                                          <p:val>
                                            <p:strVal val="#ppt_x"/>
                                          </p:val>
                                        </p:tav>
                                      </p:tavLst>
                                    </p:anim>
                                    <p:anim calcmode="lin" valueType="num">
                                      <p:cBhvr additive="base">
                                        <p:cTn id="204" dur="500" fill="hold"/>
                                        <p:tgtEl>
                                          <p:spTgt spid="34"/>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500" fill="hold"/>
                                        <p:tgtEl>
                                          <p:spTgt spid="61"/>
                                        </p:tgtEl>
                                        <p:attrNameLst>
                                          <p:attrName>ppt_x</p:attrName>
                                        </p:attrNameLst>
                                      </p:cBhvr>
                                      <p:tavLst>
                                        <p:tav tm="0">
                                          <p:val>
                                            <p:strVal val="#ppt_x"/>
                                          </p:val>
                                        </p:tav>
                                        <p:tav tm="100000">
                                          <p:val>
                                            <p:strVal val="#ppt_x"/>
                                          </p:val>
                                        </p:tav>
                                      </p:tavLst>
                                    </p:anim>
                                    <p:anim calcmode="lin" valueType="num">
                                      <p:cBhvr additive="base">
                                        <p:cTn id="208" dur="5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63"/>
                                        </p:tgtEl>
                                        <p:attrNameLst>
                                          <p:attrName>style.visibility</p:attrName>
                                        </p:attrNameLst>
                                      </p:cBhvr>
                                      <p:to>
                                        <p:strVal val="visible"/>
                                      </p:to>
                                    </p:set>
                                    <p:anim calcmode="lin" valueType="num">
                                      <p:cBhvr additive="base">
                                        <p:cTn id="211" dur="500" fill="hold"/>
                                        <p:tgtEl>
                                          <p:spTgt spid="63"/>
                                        </p:tgtEl>
                                        <p:attrNameLst>
                                          <p:attrName>ppt_x</p:attrName>
                                        </p:attrNameLst>
                                      </p:cBhvr>
                                      <p:tavLst>
                                        <p:tav tm="0">
                                          <p:val>
                                            <p:strVal val="#ppt_x"/>
                                          </p:val>
                                        </p:tav>
                                        <p:tav tm="100000">
                                          <p:val>
                                            <p:strVal val="#ppt_x"/>
                                          </p:val>
                                        </p:tav>
                                      </p:tavLst>
                                    </p:anim>
                                    <p:anim calcmode="lin" valueType="num">
                                      <p:cBhvr additive="base">
                                        <p:cTn id="212" dur="500" fill="hold"/>
                                        <p:tgtEl>
                                          <p:spTgt spid="63"/>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4"/>
                                        </p:tgtEl>
                                        <p:attrNameLst>
                                          <p:attrName>style.visibility</p:attrName>
                                        </p:attrNameLst>
                                      </p:cBhvr>
                                      <p:to>
                                        <p:strVal val="visible"/>
                                      </p:to>
                                    </p:set>
                                    <p:anim calcmode="lin" valueType="num">
                                      <p:cBhvr additive="base">
                                        <p:cTn id="215" dur="500" fill="hold"/>
                                        <p:tgtEl>
                                          <p:spTgt spid="64"/>
                                        </p:tgtEl>
                                        <p:attrNameLst>
                                          <p:attrName>ppt_x</p:attrName>
                                        </p:attrNameLst>
                                      </p:cBhvr>
                                      <p:tavLst>
                                        <p:tav tm="0">
                                          <p:val>
                                            <p:strVal val="#ppt_x"/>
                                          </p:val>
                                        </p:tav>
                                        <p:tav tm="100000">
                                          <p:val>
                                            <p:strVal val="#ppt_x"/>
                                          </p:val>
                                        </p:tav>
                                      </p:tavLst>
                                    </p:anim>
                                    <p:anim calcmode="lin" valueType="num">
                                      <p:cBhvr additive="base">
                                        <p:cTn id="216" dur="500" fill="hold"/>
                                        <p:tgtEl>
                                          <p:spTgt spid="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5"/>
                                        </p:tgtEl>
                                        <p:attrNameLst>
                                          <p:attrName>style.visibility</p:attrName>
                                        </p:attrNameLst>
                                      </p:cBhvr>
                                      <p:to>
                                        <p:strVal val="visible"/>
                                      </p:to>
                                    </p:set>
                                    <p:anim calcmode="lin" valueType="num">
                                      <p:cBhvr additive="base">
                                        <p:cTn id="219" dur="500" fill="hold"/>
                                        <p:tgtEl>
                                          <p:spTgt spid="65"/>
                                        </p:tgtEl>
                                        <p:attrNameLst>
                                          <p:attrName>ppt_x</p:attrName>
                                        </p:attrNameLst>
                                      </p:cBhvr>
                                      <p:tavLst>
                                        <p:tav tm="0">
                                          <p:val>
                                            <p:strVal val="#ppt_x"/>
                                          </p:val>
                                        </p:tav>
                                        <p:tav tm="100000">
                                          <p:val>
                                            <p:strVal val="#ppt_x"/>
                                          </p:val>
                                        </p:tav>
                                      </p:tavLst>
                                    </p:anim>
                                    <p:anim calcmode="lin" valueType="num">
                                      <p:cBhvr additive="base">
                                        <p:cTn id="220" dur="500" fill="hold"/>
                                        <p:tgtEl>
                                          <p:spTgt spid="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30"/>
                                        </p:tgtEl>
                                        <p:attrNameLst>
                                          <p:attrName>style.visibility</p:attrName>
                                        </p:attrNameLst>
                                      </p:cBhvr>
                                      <p:to>
                                        <p:strVal val="visible"/>
                                      </p:to>
                                    </p:set>
                                    <p:anim calcmode="lin" valueType="num">
                                      <p:cBhvr additive="base">
                                        <p:cTn id="223" dur="500" fill="hold"/>
                                        <p:tgtEl>
                                          <p:spTgt spid="30"/>
                                        </p:tgtEl>
                                        <p:attrNameLst>
                                          <p:attrName>ppt_x</p:attrName>
                                        </p:attrNameLst>
                                      </p:cBhvr>
                                      <p:tavLst>
                                        <p:tav tm="0">
                                          <p:val>
                                            <p:strVal val="#ppt_x"/>
                                          </p:val>
                                        </p:tav>
                                        <p:tav tm="100000">
                                          <p:val>
                                            <p:strVal val="#ppt_x"/>
                                          </p:val>
                                        </p:tav>
                                      </p:tavLst>
                                    </p:anim>
                                    <p:anim calcmode="lin" valueType="num">
                                      <p:cBhvr additive="base">
                                        <p:cTn id="224" dur="500" fill="hold"/>
                                        <p:tgtEl>
                                          <p:spTgt spid="30"/>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2"/>
                                        </p:tgtEl>
                                        <p:attrNameLst>
                                          <p:attrName>style.visibility</p:attrName>
                                        </p:attrNameLst>
                                      </p:cBhvr>
                                      <p:to>
                                        <p:strVal val="visible"/>
                                      </p:to>
                                    </p:set>
                                    <p:anim calcmode="lin" valueType="num">
                                      <p:cBhvr additive="base">
                                        <p:cTn id="227" dur="500" fill="hold"/>
                                        <p:tgtEl>
                                          <p:spTgt spid="62"/>
                                        </p:tgtEl>
                                        <p:attrNameLst>
                                          <p:attrName>ppt_x</p:attrName>
                                        </p:attrNameLst>
                                      </p:cBhvr>
                                      <p:tavLst>
                                        <p:tav tm="0">
                                          <p:val>
                                            <p:strVal val="#ppt_x"/>
                                          </p:val>
                                        </p:tav>
                                        <p:tav tm="100000">
                                          <p:val>
                                            <p:strVal val="#ppt_x"/>
                                          </p:val>
                                        </p:tav>
                                      </p:tavLst>
                                    </p:anim>
                                    <p:anim calcmode="lin" valueType="num">
                                      <p:cBhvr additive="base">
                                        <p:cTn id="22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44"/>
                                        </p:tgtEl>
                                        <p:attrNameLst>
                                          <p:attrName>style.visibility</p:attrName>
                                        </p:attrNameLst>
                                      </p:cBhvr>
                                      <p:to>
                                        <p:strVal val="visible"/>
                                      </p:to>
                                    </p:set>
                                    <p:anim calcmode="lin" valueType="num">
                                      <p:cBhvr additive="base">
                                        <p:cTn id="233" dur="500" fill="hold"/>
                                        <p:tgtEl>
                                          <p:spTgt spid="44"/>
                                        </p:tgtEl>
                                        <p:attrNameLst>
                                          <p:attrName>ppt_x</p:attrName>
                                        </p:attrNameLst>
                                      </p:cBhvr>
                                      <p:tavLst>
                                        <p:tav tm="0">
                                          <p:val>
                                            <p:strVal val="#ppt_x"/>
                                          </p:val>
                                        </p:tav>
                                        <p:tav tm="100000">
                                          <p:val>
                                            <p:strVal val="#ppt_x"/>
                                          </p:val>
                                        </p:tav>
                                      </p:tavLst>
                                    </p:anim>
                                    <p:anim calcmode="lin" valueType="num">
                                      <p:cBhvr additive="base">
                                        <p:cTn id="234" dur="500" fill="hold"/>
                                        <p:tgtEl>
                                          <p:spTgt spid="44"/>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49"/>
                                        </p:tgtEl>
                                        <p:attrNameLst>
                                          <p:attrName>style.visibility</p:attrName>
                                        </p:attrNameLst>
                                      </p:cBhvr>
                                      <p:to>
                                        <p:strVal val="visible"/>
                                      </p:to>
                                    </p:set>
                                    <p:anim calcmode="lin" valueType="num">
                                      <p:cBhvr additive="base">
                                        <p:cTn id="237" dur="500" fill="hold"/>
                                        <p:tgtEl>
                                          <p:spTgt spid="49"/>
                                        </p:tgtEl>
                                        <p:attrNameLst>
                                          <p:attrName>ppt_x</p:attrName>
                                        </p:attrNameLst>
                                      </p:cBhvr>
                                      <p:tavLst>
                                        <p:tav tm="0">
                                          <p:val>
                                            <p:strVal val="#ppt_x"/>
                                          </p:val>
                                        </p:tav>
                                        <p:tav tm="100000">
                                          <p:val>
                                            <p:strVal val="#ppt_x"/>
                                          </p:val>
                                        </p:tav>
                                      </p:tavLst>
                                    </p:anim>
                                    <p:anim calcmode="lin" valueType="num">
                                      <p:cBhvr additive="base">
                                        <p:cTn id="238" dur="500" fill="hold"/>
                                        <p:tgtEl>
                                          <p:spTgt spid="49"/>
                                        </p:tgtEl>
                                        <p:attrNameLst>
                                          <p:attrName>ppt_y</p:attrName>
                                        </p:attrNameLst>
                                      </p:cBhvr>
                                      <p:tavLst>
                                        <p:tav tm="0">
                                          <p:val>
                                            <p:strVal val="1+#ppt_h/2"/>
                                          </p:val>
                                        </p:tav>
                                        <p:tav tm="100000">
                                          <p:val>
                                            <p:strVal val="#ppt_y"/>
                                          </p:val>
                                        </p:tav>
                                      </p:tavLst>
                                    </p:anim>
                                  </p:childTnLst>
                                </p:cTn>
                              </p:par>
                              <p:par>
                                <p:cTn id="239" presetID="2" presetClass="entr" presetSubtype="4" fill="hold" nodeType="withEffect">
                                  <p:stCondLst>
                                    <p:cond delay="0"/>
                                  </p:stCondLst>
                                  <p:childTnLst>
                                    <p:set>
                                      <p:cBhvr>
                                        <p:cTn id="240" dur="1" fill="hold">
                                          <p:stCondLst>
                                            <p:cond delay="0"/>
                                          </p:stCondLst>
                                        </p:cTn>
                                        <p:tgtEl>
                                          <p:spTgt spid="59"/>
                                        </p:tgtEl>
                                        <p:attrNameLst>
                                          <p:attrName>style.visibility</p:attrName>
                                        </p:attrNameLst>
                                      </p:cBhvr>
                                      <p:to>
                                        <p:strVal val="visible"/>
                                      </p:to>
                                    </p:set>
                                    <p:anim calcmode="lin" valueType="num">
                                      <p:cBhvr additive="base">
                                        <p:cTn id="241" dur="500" fill="hold"/>
                                        <p:tgtEl>
                                          <p:spTgt spid="59"/>
                                        </p:tgtEl>
                                        <p:attrNameLst>
                                          <p:attrName>ppt_x</p:attrName>
                                        </p:attrNameLst>
                                      </p:cBhvr>
                                      <p:tavLst>
                                        <p:tav tm="0">
                                          <p:val>
                                            <p:strVal val="#ppt_x"/>
                                          </p:val>
                                        </p:tav>
                                        <p:tav tm="100000">
                                          <p:val>
                                            <p:strVal val="#ppt_x"/>
                                          </p:val>
                                        </p:tav>
                                      </p:tavLst>
                                    </p:anim>
                                    <p:anim calcmode="lin" valueType="num">
                                      <p:cBhvr additive="base">
                                        <p:cTn id="242" dur="500" fill="hold"/>
                                        <p:tgtEl>
                                          <p:spTgt spid="59"/>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60"/>
                                        </p:tgtEl>
                                        <p:attrNameLst>
                                          <p:attrName>style.visibility</p:attrName>
                                        </p:attrNameLst>
                                      </p:cBhvr>
                                      <p:to>
                                        <p:strVal val="visible"/>
                                      </p:to>
                                    </p:set>
                                    <p:anim calcmode="lin" valueType="num">
                                      <p:cBhvr additive="base">
                                        <p:cTn id="245" dur="500" fill="hold"/>
                                        <p:tgtEl>
                                          <p:spTgt spid="60"/>
                                        </p:tgtEl>
                                        <p:attrNameLst>
                                          <p:attrName>ppt_x</p:attrName>
                                        </p:attrNameLst>
                                      </p:cBhvr>
                                      <p:tavLst>
                                        <p:tav tm="0">
                                          <p:val>
                                            <p:strVal val="#ppt_x"/>
                                          </p:val>
                                        </p:tav>
                                        <p:tav tm="100000">
                                          <p:val>
                                            <p:strVal val="#ppt_x"/>
                                          </p:val>
                                        </p:tav>
                                      </p:tavLst>
                                    </p:anim>
                                    <p:anim calcmode="lin" valueType="num">
                                      <p:cBhvr additive="base">
                                        <p:cTn id="2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2" presetClass="entr" presetSubtype="4" fill="hold" grpId="0" nodeType="clickEffect">
                                  <p:stCondLst>
                                    <p:cond delay="0"/>
                                  </p:stCondLst>
                                  <p:childTnLst>
                                    <p:set>
                                      <p:cBhvr>
                                        <p:cTn id="250" dur="1" fill="hold">
                                          <p:stCondLst>
                                            <p:cond delay="0"/>
                                          </p:stCondLst>
                                        </p:cTn>
                                        <p:tgtEl>
                                          <p:spTgt spid="45"/>
                                        </p:tgtEl>
                                        <p:attrNameLst>
                                          <p:attrName>style.visibility</p:attrName>
                                        </p:attrNameLst>
                                      </p:cBhvr>
                                      <p:to>
                                        <p:strVal val="visible"/>
                                      </p:to>
                                    </p:set>
                                    <p:anim calcmode="lin" valueType="num">
                                      <p:cBhvr additive="base">
                                        <p:cTn id="251" dur="500" fill="hold"/>
                                        <p:tgtEl>
                                          <p:spTgt spid="45"/>
                                        </p:tgtEl>
                                        <p:attrNameLst>
                                          <p:attrName>ppt_x</p:attrName>
                                        </p:attrNameLst>
                                      </p:cBhvr>
                                      <p:tavLst>
                                        <p:tav tm="0">
                                          <p:val>
                                            <p:strVal val="#ppt_x"/>
                                          </p:val>
                                        </p:tav>
                                        <p:tav tm="100000">
                                          <p:val>
                                            <p:strVal val="#ppt_x"/>
                                          </p:val>
                                        </p:tav>
                                      </p:tavLst>
                                    </p:anim>
                                    <p:anim calcmode="lin" valueType="num">
                                      <p:cBhvr additive="base">
                                        <p:cTn id="252" dur="500" fill="hold"/>
                                        <p:tgtEl>
                                          <p:spTgt spid="4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46"/>
                                        </p:tgtEl>
                                        <p:attrNameLst>
                                          <p:attrName>style.visibility</p:attrName>
                                        </p:attrNameLst>
                                      </p:cBhvr>
                                      <p:to>
                                        <p:strVal val="visible"/>
                                      </p:to>
                                    </p:set>
                                    <p:anim calcmode="lin" valueType="num">
                                      <p:cBhvr additive="base">
                                        <p:cTn id="255" dur="500" fill="hold"/>
                                        <p:tgtEl>
                                          <p:spTgt spid="46"/>
                                        </p:tgtEl>
                                        <p:attrNameLst>
                                          <p:attrName>ppt_x</p:attrName>
                                        </p:attrNameLst>
                                      </p:cBhvr>
                                      <p:tavLst>
                                        <p:tav tm="0">
                                          <p:val>
                                            <p:strVal val="#ppt_x"/>
                                          </p:val>
                                        </p:tav>
                                        <p:tav tm="100000">
                                          <p:val>
                                            <p:strVal val="#ppt_x"/>
                                          </p:val>
                                        </p:tav>
                                      </p:tavLst>
                                    </p:anim>
                                    <p:anim calcmode="lin" valueType="num">
                                      <p:cBhvr additive="base">
                                        <p:cTn id="256" dur="500" fill="hold"/>
                                        <p:tgtEl>
                                          <p:spTgt spid="4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47"/>
                                        </p:tgtEl>
                                        <p:attrNameLst>
                                          <p:attrName>style.visibility</p:attrName>
                                        </p:attrNameLst>
                                      </p:cBhvr>
                                      <p:to>
                                        <p:strVal val="visible"/>
                                      </p:to>
                                    </p:set>
                                    <p:anim calcmode="lin" valueType="num">
                                      <p:cBhvr additive="base">
                                        <p:cTn id="259" dur="500" fill="hold"/>
                                        <p:tgtEl>
                                          <p:spTgt spid="47"/>
                                        </p:tgtEl>
                                        <p:attrNameLst>
                                          <p:attrName>ppt_x</p:attrName>
                                        </p:attrNameLst>
                                      </p:cBhvr>
                                      <p:tavLst>
                                        <p:tav tm="0">
                                          <p:val>
                                            <p:strVal val="#ppt_x"/>
                                          </p:val>
                                        </p:tav>
                                        <p:tav tm="100000">
                                          <p:val>
                                            <p:strVal val="#ppt_x"/>
                                          </p:val>
                                        </p:tav>
                                      </p:tavLst>
                                    </p:anim>
                                    <p:anim calcmode="lin" valueType="num">
                                      <p:cBhvr additive="base">
                                        <p:cTn id="260" dur="500" fill="hold"/>
                                        <p:tgtEl>
                                          <p:spTgt spid="4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48"/>
                                        </p:tgtEl>
                                        <p:attrNameLst>
                                          <p:attrName>style.visibility</p:attrName>
                                        </p:attrNameLst>
                                      </p:cBhvr>
                                      <p:to>
                                        <p:strVal val="visible"/>
                                      </p:to>
                                    </p:set>
                                    <p:anim calcmode="lin" valueType="num">
                                      <p:cBhvr additive="base">
                                        <p:cTn id="263" dur="500" fill="hold"/>
                                        <p:tgtEl>
                                          <p:spTgt spid="48"/>
                                        </p:tgtEl>
                                        <p:attrNameLst>
                                          <p:attrName>ppt_x</p:attrName>
                                        </p:attrNameLst>
                                      </p:cBhvr>
                                      <p:tavLst>
                                        <p:tav tm="0">
                                          <p:val>
                                            <p:strVal val="#ppt_x"/>
                                          </p:val>
                                        </p:tav>
                                        <p:tav tm="100000">
                                          <p:val>
                                            <p:strVal val="#ppt_x"/>
                                          </p:val>
                                        </p:tav>
                                      </p:tavLst>
                                    </p:anim>
                                    <p:anim calcmode="lin" valueType="num">
                                      <p:cBhvr additive="base">
                                        <p:cTn id="264" dur="500" fill="hold"/>
                                        <p:tgtEl>
                                          <p:spTgt spid="4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50"/>
                                        </p:tgtEl>
                                        <p:attrNameLst>
                                          <p:attrName>style.visibility</p:attrName>
                                        </p:attrNameLst>
                                      </p:cBhvr>
                                      <p:to>
                                        <p:strVal val="visible"/>
                                      </p:to>
                                    </p:set>
                                    <p:anim calcmode="lin" valueType="num">
                                      <p:cBhvr additive="base">
                                        <p:cTn id="267" dur="500" fill="hold"/>
                                        <p:tgtEl>
                                          <p:spTgt spid="50"/>
                                        </p:tgtEl>
                                        <p:attrNameLst>
                                          <p:attrName>ppt_x</p:attrName>
                                        </p:attrNameLst>
                                      </p:cBhvr>
                                      <p:tavLst>
                                        <p:tav tm="0">
                                          <p:val>
                                            <p:strVal val="#ppt_x"/>
                                          </p:val>
                                        </p:tav>
                                        <p:tav tm="100000">
                                          <p:val>
                                            <p:strVal val="#ppt_x"/>
                                          </p:val>
                                        </p:tav>
                                      </p:tavLst>
                                    </p:anim>
                                    <p:anim calcmode="lin" valueType="num">
                                      <p:cBhvr additive="base">
                                        <p:cTn id="268" dur="500" fill="hold"/>
                                        <p:tgtEl>
                                          <p:spTgt spid="5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51"/>
                                        </p:tgtEl>
                                        <p:attrNameLst>
                                          <p:attrName>style.visibility</p:attrName>
                                        </p:attrNameLst>
                                      </p:cBhvr>
                                      <p:to>
                                        <p:strVal val="visible"/>
                                      </p:to>
                                    </p:set>
                                    <p:anim calcmode="lin" valueType="num">
                                      <p:cBhvr additive="base">
                                        <p:cTn id="271" dur="500" fill="hold"/>
                                        <p:tgtEl>
                                          <p:spTgt spid="51"/>
                                        </p:tgtEl>
                                        <p:attrNameLst>
                                          <p:attrName>ppt_x</p:attrName>
                                        </p:attrNameLst>
                                      </p:cBhvr>
                                      <p:tavLst>
                                        <p:tav tm="0">
                                          <p:val>
                                            <p:strVal val="#ppt_x"/>
                                          </p:val>
                                        </p:tav>
                                        <p:tav tm="100000">
                                          <p:val>
                                            <p:strVal val="#ppt_x"/>
                                          </p:val>
                                        </p:tav>
                                      </p:tavLst>
                                    </p:anim>
                                    <p:anim calcmode="lin" valueType="num">
                                      <p:cBhvr additive="base">
                                        <p:cTn id="272" dur="500" fill="hold"/>
                                        <p:tgtEl>
                                          <p:spTgt spid="51"/>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66"/>
                                        </p:tgtEl>
                                        <p:attrNameLst>
                                          <p:attrName>style.visibility</p:attrName>
                                        </p:attrNameLst>
                                      </p:cBhvr>
                                      <p:to>
                                        <p:strVal val="visible"/>
                                      </p:to>
                                    </p:set>
                                    <p:anim calcmode="lin" valueType="num">
                                      <p:cBhvr additive="base">
                                        <p:cTn id="275" dur="500" fill="hold"/>
                                        <p:tgtEl>
                                          <p:spTgt spid="66"/>
                                        </p:tgtEl>
                                        <p:attrNameLst>
                                          <p:attrName>ppt_x</p:attrName>
                                        </p:attrNameLst>
                                      </p:cBhvr>
                                      <p:tavLst>
                                        <p:tav tm="0">
                                          <p:val>
                                            <p:strVal val="#ppt_x"/>
                                          </p:val>
                                        </p:tav>
                                        <p:tav tm="100000">
                                          <p:val>
                                            <p:strVal val="#ppt_x"/>
                                          </p:val>
                                        </p:tav>
                                      </p:tavLst>
                                    </p:anim>
                                    <p:anim calcmode="lin" valueType="num">
                                      <p:cBhvr additive="base">
                                        <p:cTn id="276" dur="500" fill="hold"/>
                                        <p:tgtEl>
                                          <p:spTgt spid="66"/>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68"/>
                                        </p:tgtEl>
                                        <p:attrNameLst>
                                          <p:attrName>style.visibility</p:attrName>
                                        </p:attrNameLst>
                                      </p:cBhvr>
                                      <p:to>
                                        <p:strVal val="visible"/>
                                      </p:to>
                                    </p:set>
                                    <p:anim calcmode="lin" valueType="num">
                                      <p:cBhvr additive="base">
                                        <p:cTn id="279" dur="500" fill="hold"/>
                                        <p:tgtEl>
                                          <p:spTgt spid="68"/>
                                        </p:tgtEl>
                                        <p:attrNameLst>
                                          <p:attrName>ppt_x</p:attrName>
                                        </p:attrNameLst>
                                      </p:cBhvr>
                                      <p:tavLst>
                                        <p:tav tm="0">
                                          <p:val>
                                            <p:strVal val="#ppt_x"/>
                                          </p:val>
                                        </p:tav>
                                        <p:tav tm="100000">
                                          <p:val>
                                            <p:strVal val="#ppt_x"/>
                                          </p:val>
                                        </p:tav>
                                      </p:tavLst>
                                    </p:anim>
                                    <p:anim calcmode="lin" valueType="num">
                                      <p:cBhvr additive="base">
                                        <p:cTn id="280" dur="500" fill="hold"/>
                                        <p:tgtEl>
                                          <p:spTgt spid="6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70"/>
                                        </p:tgtEl>
                                        <p:attrNameLst>
                                          <p:attrName>style.visibility</p:attrName>
                                        </p:attrNameLst>
                                      </p:cBhvr>
                                      <p:to>
                                        <p:strVal val="visible"/>
                                      </p:to>
                                    </p:set>
                                    <p:anim calcmode="lin" valueType="num">
                                      <p:cBhvr additive="base">
                                        <p:cTn id="283" dur="500" fill="hold"/>
                                        <p:tgtEl>
                                          <p:spTgt spid="70"/>
                                        </p:tgtEl>
                                        <p:attrNameLst>
                                          <p:attrName>ppt_x</p:attrName>
                                        </p:attrNameLst>
                                      </p:cBhvr>
                                      <p:tavLst>
                                        <p:tav tm="0">
                                          <p:val>
                                            <p:strVal val="#ppt_x"/>
                                          </p:val>
                                        </p:tav>
                                        <p:tav tm="100000">
                                          <p:val>
                                            <p:strVal val="#ppt_x"/>
                                          </p:val>
                                        </p:tav>
                                      </p:tavLst>
                                    </p:anim>
                                    <p:anim calcmode="lin" valueType="num">
                                      <p:cBhvr additive="base">
                                        <p:cTn id="284" dur="500" fill="hold"/>
                                        <p:tgtEl>
                                          <p:spTgt spid="7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71"/>
                                        </p:tgtEl>
                                        <p:attrNameLst>
                                          <p:attrName>style.visibility</p:attrName>
                                        </p:attrNameLst>
                                      </p:cBhvr>
                                      <p:to>
                                        <p:strVal val="visible"/>
                                      </p:to>
                                    </p:set>
                                    <p:anim calcmode="lin" valueType="num">
                                      <p:cBhvr additive="base">
                                        <p:cTn id="287" dur="500" fill="hold"/>
                                        <p:tgtEl>
                                          <p:spTgt spid="71"/>
                                        </p:tgtEl>
                                        <p:attrNameLst>
                                          <p:attrName>ppt_x</p:attrName>
                                        </p:attrNameLst>
                                      </p:cBhvr>
                                      <p:tavLst>
                                        <p:tav tm="0">
                                          <p:val>
                                            <p:strVal val="#ppt_x"/>
                                          </p:val>
                                        </p:tav>
                                        <p:tav tm="100000">
                                          <p:val>
                                            <p:strVal val="#ppt_x"/>
                                          </p:val>
                                        </p:tav>
                                      </p:tavLst>
                                    </p:anim>
                                    <p:anim calcmode="lin" valueType="num">
                                      <p:cBhvr additive="base">
                                        <p:cTn id="288" dur="500" fill="hold"/>
                                        <p:tgtEl>
                                          <p:spTgt spid="71"/>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69"/>
                                        </p:tgtEl>
                                        <p:attrNameLst>
                                          <p:attrName>style.visibility</p:attrName>
                                        </p:attrNameLst>
                                      </p:cBhvr>
                                      <p:to>
                                        <p:strVal val="visible"/>
                                      </p:to>
                                    </p:set>
                                    <p:anim calcmode="lin" valueType="num">
                                      <p:cBhvr additive="base">
                                        <p:cTn id="291" dur="500" fill="hold"/>
                                        <p:tgtEl>
                                          <p:spTgt spid="69"/>
                                        </p:tgtEl>
                                        <p:attrNameLst>
                                          <p:attrName>ppt_x</p:attrName>
                                        </p:attrNameLst>
                                      </p:cBhvr>
                                      <p:tavLst>
                                        <p:tav tm="0">
                                          <p:val>
                                            <p:strVal val="#ppt_x"/>
                                          </p:val>
                                        </p:tav>
                                        <p:tav tm="100000">
                                          <p:val>
                                            <p:strVal val="#ppt_x"/>
                                          </p:val>
                                        </p:tav>
                                      </p:tavLst>
                                    </p:anim>
                                    <p:anim calcmode="lin" valueType="num">
                                      <p:cBhvr additive="base">
                                        <p:cTn id="292" dur="500" fill="hold"/>
                                        <p:tgtEl>
                                          <p:spTgt spid="6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67"/>
                                        </p:tgtEl>
                                        <p:attrNameLst>
                                          <p:attrName>style.visibility</p:attrName>
                                        </p:attrNameLst>
                                      </p:cBhvr>
                                      <p:to>
                                        <p:strVal val="visible"/>
                                      </p:to>
                                    </p:set>
                                    <p:anim calcmode="lin" valueType="num">
                                      <p:cBhvr additive="base">
                                        <p:cTn id="295" dur="500" fill="hold"/>
                                        <p:tgtEl>
                                          <p:spTgt spid="67"/>
                                        </p:tgtEl>
                                        <p:attrNameLst>
                                          <p:attrName>ppt_x</p:attrName>
                                        </p:attrNameLst>
                                      </p:cBhvr>
                                      <p:tavLst>
                                        <p:tav tm="0">
                                          <p:val>
                                            <p:strVal val="#ppt_x"/>
                                          </p:val>
                                        </p:tav>
                                        <p:tav tm="100000">
                                          <p:val>
                                            <p:strVal val="#ppt_x"/>
                                          </p:val>
                                        </p:tav>
                                      </p:tavLst>
                                    </p:anim>
                                    <p:anim calcmode="lin" valueType="num">
                                      <p:cBhvr additive="base">
                                        <p:cTn id="29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P spid="15" grpId="0"/>
      <p:bldP spid="16" grpId="0" animBg="1"/>
      <p:bldP spid="17" grpId="0"/>
      <p:bldP spid="18" grpId="0"/>
      <p:bldP spid="19" grpId="0" animBg="1"/>
      <p:bldP spid="20" grpId="0"/>
      <p:bldP spid="21" grpId="0"/>
      <p:bldP spid="22" grpId="0"/>
      <p:bldP spid="24" grpId="0" animBg="1"/>
      <p:bldP spid="25" grpId="0"/>
      <p:bldP spid="26" grpId="0" animBg="1"/>
      <p:bldP spid="27" grpId="0"/>
      <p:bldP spid="28" grpId="0" animBg="1"/>
      <p:bldP spid="30" grpId="0"/>
      <p:bldP spid="31" grpId="0" animBg="1"/>
      <p:bldP spid="33" grpId="0" animBg="1"/>
      <p:bldP spid="34" grpId="0"/>
      <p:bldP spid="35" grpId="0"/>
      <p:bldP spid="40" grpId="0"/>
      <p:bldP spid="41" grpId="0"/>
      <p:bldP spid="42" grpId="0" animBg="1"/>
      <p:bldP spid="43" grpId="0"/>
      <p:bldP spid="44" grpId="0" animBg="1"/>
      <p:bldP spid="45" grpId="0" animBg="1"/>
      <p:bldP spid="46" grpId="0" animBg="1"/>
      <p:bldP spid="47" grpId="0"/>
      <p:bldP spid="48" grpId="0"/>
      <p:bldP spid="49" grpId="0"/>
      <p:bldP spid="50" grpId="0" animBg="1"/>
      <p:bldP spid="51" grpId="0"/>
      <p:bldP spid="53" grpId="0"/>
      <p:bldP spid="55" grpId="0"/>
      <p:bldP spid="58" grpId="0"/>
      <p:bldP spid="60" grpId="0"/>
      <p:bldP spid="62" grpId="0"/>
      <p:bldP spid="64" grpId="0" animBg="1"/>
      <p:bldP spid="65" grpId="0"/>
      <p:bldP spid="67" grpId="0"/>
      <p:bldP spid="69" grpId="0"/>
      <p:bldP spid="70" grpId="0" animBg="1"/>
      <p:bldP spid="71" grpId="0"/>
      <p:bldP spid="73" grpId="0" animBg="1"/>
      <p:bldP spid="74" grpId="0"/>
      <p:bldP spid="75" grpId="0"/>
      <p:bldP spid="76" grpId="0"/>
      <p:bldP spid="78" grpId="0" animBg="1"/>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BC95-9FBE-96E3-BA85-52E42EFEDD66}"/>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7974ECE1-9105-25EE-DE29-D9BE1D2B4B0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266F880B-520B-F3FD-66F8-991313C21C27}"/>
              </a:ext>
            </a:extLst>
          </p:cNvPr>
          <p:cNvPicPr>
            <a:picLocks noChangeAspect="1"/>
          </p:cNvPicPr>
          <p:nvPr/>
        </p:nvPicPr>
        <p:blipFill>
          <a:blip r:embed="rId2"/>
          <a:srcRect b="86492"/>
          <a:stretch>
            <a:fillRect/>
          </a:stretch>
        </p:blipFill>
        <p:spPr>
          <a:xfrm>
            <a:off x="89630" y="223290"/>
            <a:ext cx="4969307" cy="331188"/>
          </a:xfrm>
          <a:prstGeom prst="rect">
            <a:avLst/>
          </a:prstGeom>
        </p:spPr>
      </p:pic>
      <p:pic>
        <p:nvPicPr>
          <p:cNvPr id="6" name="Immagine 5">
            <a:extLst>
              <a:ext uri="{FF2B5EF4-FFF2-40B4-BE49-F238E27FC236}">
                <a16:creationId xmlns:a16="http://schemas.microsoft.com/office/drawing/2014/main" id="{98CB6AD9-9D54-0807-F2CD-9CDEE6B1504B}"/>
              </a:ext>
            </a:extLst>
          </p:cNvPr>
          <p:cNvPicPr>
            <a:picLocks noChangeAspect="1"/>
          </p:cNvPicPr>
          <p:nvPr/>
        </p:nvPicPr>
        <p:blipFill>
          <a:blip r:embed="rId3"/>
          <a:srcRect l="3588" t="1649" b="20924"/>
          <a:stretch>
            <a:fillRect/>
          </a:stretch>
        </p:blipFill>
        <p:spPr>
          <a:xfrm>
            <a:off x="19457" y="1824367"/>
            <a:ext cx="5953328" cy="4025113"/>
          </a:xfrm>
          <a:prstGeom prst="rect">
            <a:avLst/>
          </a:prstGeom>
        </p:spPr>
      </p:pic>
      <p:sp>
        <p:nvSpPr>
          <p:cNvPr id="8" name="CasellaDiTesto 7">
            <a:extLst>
              <a:ext uri="{FF2B5EF4-FFF2-40B4-BE49-F238E27FC236}">
                <a16:creationId xmlns:a16="http://schemas.microsoft.com/office/drawing/2014/main" id="{3FDB2FC0-B36E-7CD4-2670-C3C248667DB2}"/>
              </a:ext>
            </a:extLst>
          </p:cNvPr>
          <p:cNvSpPr txBox="1"/>
          <p:nvPr/>
        </p:nvSpPr>
        <p:spPr>
          <a:xfrm>
            <a:off x="89630" y="6065627"/>
            <a:ext cx="12109042" cy="738664"/>
          </a:xfrm>
          <a:prstGeom prst="rect">
            <a:avLst/>
          </a:prstGeom>
          <a:noFill/>
        </p:spPr>
        <p:txBody>
          <a:bodyPr wrap="square">
            <a:spAutoFit/>
          </a:bodyPr>
          <a:lstStyle/>
          <a:p>
            <a:r>
              <a:rPr lang="it-IT" sz="1400" dirty="0"/>
              <a:t>Only </a:t>
            </a:r>
            <a:r>
              <a:rPr lang="it-IT" sz="1400" dirty="0" err="1"/>
              <a:t>two</a:t>
            </a:r>
            <a:r>
              <a:rPr lang="it-IT" sz="1400" dirty="0"/>
              <a:t> trials on MASLD (one with semaglutide and one with </a:t>
            </a:r>
            <a:r>
              <a:rPr lang="it-IT" sz="1400" dirty="0" err="1"/>
              <a:t>tirzepatide</a:t>
            </a:r>
            <a:r>
              <a:rPr lang="it-IT" sz="1400" dirty="0"/>
              <a:t>). </a:t>
            </a:r>
          </a:p>
          <a:p>
            <a:r>
              <a:rPr lang="it-IT" sz="1400" dirty="0"/>
              <a:t>Only </a:t>
            </a:r>
            <a:r>
              <a:rPr lang="it-IT" sz="1400" dirty="0" err="1"/>
              <a:t>tirzepatide</a:t>
            </a:r>
            <a:r>
              <a:rPr lang="it-IT" sz="1400" dirty="0"/>
              <a:t> (</a:t>
            </a:r>
            <a:r>
              <a:rPr lang="it-IT" sz="1400" dirty="0" err="1"/>
              <a:t>Table</a:t>
            </a:r>
            <a:r>
              <a:rPr lang="it-IT" sz="1400" dirty="0"/>
              <a:t> 1) </a:t>
            </a:r>
            <a:r>
              <a:rPr lang="it-IT" sz="1400" dirty="0" err="1"/>
              <a:t>has</a:t>
            </a:r>
            <a:r>
              <a:rPr lang="it-IT" sz="1400" dirty="0"/>
              <a:t> demonstrated a significant effect on </a:t>
            </a:r>
            <a:r>
              <a:rPr lang="it-IT" sz="1400" dirty="0" err="1"/>
              <a:t>resolution</a:t>
            </a:r>
            <a:r>
              <a:rPr lang="it-IT" sz="1400" dirty="0"/>
              <a:t> of MASH and </a:t>
            </a:r>
            <a:r>
              <a:rPr lang="it-IT" sz="1400" dirty="0" err="1"/>
              <a:t>liver</a:t>
            </a:r>
            <a:r>
              <a:rPr lang="it-IT" sz="1400" dirty="0"/>
              <a:t> </a:t>
            </a:r>
            <a:r>
              <a:rPr lang="it-IT" sz="1400" dirty="0" err="1"/>
              <a:t>fibrosis</a:t>
            </a:r>
            <a:r>
              <a:rPr lang="it-IT" sz="1400" dirty="0"/>
              <a:t> </a:t>
            </a:r>
            <a:r>
              <a:rPr lang="it-IT" sz="1400" dirty="0" err="1"/>
              <a:t>improvement</a:t>
            </a:r>
            <a:r>
              <a:rPr lang="it-IT" sz="1400" dirty="0"/>
              <a:t> (that is, </a:t>
            </a:r>
            <a:r>
              <a:rPr lang="it-IT" sz="1400" dirty="0" err="1"/>
              <a:t>resolution</a:t>
            </a:r>
            <a:r>
              <a:rPr lang="it-IT" sz="1400" dirty="0"/>
              <a:t> of MASH </a:t>
            </a:r>
            <a:r>
              <a:rPr lang="it-IT" sz="1400" dirty="0" err="1"/>
              <a:t>without</a:t>
            </a:r>
            <a:r>
              <a:rPr lang="it-IT" sz="1400" dirty="0"/>
              <a:t> </a:t>
            </a:r>
            <a:r>
              <a:rPr lang="it-IT" sz="1400" dirty="0" err="1"/>
              <a:t>worsening</a:t>
            </a:r>
            <a:r>
              <a:rPr lang="it-IT" sz="1400" dirty="0"/>
              <a:t> of </a:t>
            </a:r>
            <a:r>
              <a:rPr lang="it-IT" sz="1400" dirty="0" err="1"/>
              <a:t>fibrosis</a:t>
            </a:r>
            <a:r>
              <a:rPr lang="it-IT" sz="1400" dirty="0"/>
              <a:t> and a reduction of at least one </a:t>
            </a:r>
            <a:r>
              <a:rPr lang="it-IT" sz="1400" dirty="0" err="1"/>
              <a:t>fibrosis</a:t>
            </a:r>
            <a:r>
              <a:rPr lang="it-IT" sz="1400" dirty="0"/>
              <a:t> stage </a:t>
            </a:r>
            <a:r>
              <a:rPr lang="it-IT" sz="1400" dirty="0" err="1"/>
              <a:t>without</a:t>
            </a:r>
            <a:r>
              <a:rPr lang="it-IT" sz="1400" dirty="0"/>
              <a:t> </a:t>
            </a:r>
            <a:r>
              <a:rPr lang="it-IT" sz="1400" dirty="0" err="1"/>
              <a:t>worsening</a:t>
            </a:r>
            <a:r>
              <a:rPr lang="it-IT" sz="1400" dirty="0"/>
              <a:t> of MASH). </a:t>
            </a:r>
          </a:p>
        </p:txBody>
      </p:sp>
      <p:pic>
        <p:nvPicPr>
          <p:cNvPr id="11" name="Immagine 10">
            <a:extLst>
              <a:ext uri="{FF2B5EF4-FFF2-40B4-BE49-F238E27FC236}">
                <a16:creationId xmlns:a16="http://schemas.microsoft.com/office/drawing/2014/main" id="{D1B0194D-9270-3937-4AFA-D206E7618CFA}"/>
              </a:ext>
            </a:extLst>
          </p:cNvPr>
          <p:cNvPicPr>
            <a:picLocks noChangeAspect="1"/>
          </p:cNvPicPr>
          <p:nvPr/>
        </p:nvPicPr>
        <p:blipFill>
          <a:blip r:embed="rId2"/>
          <a:srcRect t="31342" b="24905"/>
          <a:stretch>
            <a:fillRect/>
          </a:stretch>
        </p:blipFill>
        <p:spPr>
          <a:xfrm>
            <a:off x="89630" y="571246"/>
            <a:ext cx="4969307" cy="1072728"/>
          </a:xfrm>
          <a:prstGeom prst="rect">
            <a:avLst/>
          </a:prstGeom>
        </p:spPr>
      </p:pic>
      <p:pic>
        <p:nvPicPr>
          <p:cNvPr id="12" name="Immagine 11">
            <a:extLst>
              <a:ext uri="{FF2B5EF4-FFF2-40B4-BE49-F238E27FC236}">
                <a16:creationId xmlns:a16="http://schemas.microsoft.com/office/drawing/2014/main" id="{BA535DB1-C6BE-EEAF-6C4D-9CD5313F1942}"/>
              </a:ext>
            </a:extLst>
          </p:cNvPr>
          <p:cNvPicPr>
            <a:picLocks noChangeAspect="1"/>
          </p:cNvPicPr>
          <p:nvPr/>
        </p:nvPicPr>
        <p:blipFill>
          <a:blip r:embed="rId2"/>
          <a:srcRect t="82850"/>
          <a:stretch>
            <a:fillRect/>
          </a:stretch>
        </p:blipFill>
        <p:spPr>
          <a:xfrm>
            <a:off x="5058937" y="361000"/>
            <a:ext cx="4969307" cy="420492"/>
          </a:xfrm>
          <a:prstGeom prst="rect">
            <a:avLst/>
          </a:prstGeom>
        </p:spPr>
      </p:pic>
      <p:pic>
        <p:nvPicPr>
          <p:cNvPr id="13" name="Immagine 12">
            <a:extLst>
              <a:ext uri="{FF2B5EF4-FFF2-40B4-BE49-F238E27FC236}">
                <a16:creationId xmlns:a16="http://schemas.microsoft.com/office/drawing/2014/main" id="{CEDB21B9-1C4D-9F3F-8F0C-CE51F0FB6A33}"/>
              </a:ext>
            </a:extLst>
          </p:cNvPr>
          <p:cNvPicPr>
            <a:picLocks noChangeAspect="1"/>
          </p:cNvPicPr>
          <p:nvPr/>
        </p:nvPicPr>
        <p:blipFill>
          <a:blip r:embed="rId4"/>
          <a:srcRect r="4430"/>
          <a:stretch>
            <a:fillRect/>
          </a:stretch>
        </p:blipFill>
        <p:spPr>
          <a:xfrm>
            <a:off x="5813901" y="2186270"/>
            <a:ext cx="6238670" cy="3207655"/>
          </a:xfrm>
          <a:prstGeom prst="rect">
            <a:avLst/>
          </a:prstGeom>
        </p:spPr>
      </p:pic>
      <p:pic>
        <p:nvPicPr>
          <p:cNvPr id="15" name="Immagine 14">
            <a:extLst>
              <a:ext uri="{FF2B5EF4-FFF2-40B4-BE49-F238E27FC236}">
                <a16:creationId xmlns:a16="http://schemas.microsoft.com/office/drawing/2014/main" id="{2924DEE8-ADB1-B160-FBD2-B9BF0A39C007}"/>
              </a:ext>
            </a:extLst>
          </p:cNvPr>
          <p:cNvPicPr>
            <a:picLocks noChangeAspect="1"/>
          </p:cNvPicPr>
          <p:nvPr/>
        </p:nvPicPr>
        <p:blipFill>
          <a:blip r:embed="rId5"/>
          <a:stretch>
            <a:fillRect/>
          </a:stretch>
        </p:blipFill>
        <p:spPr>
          <a:xfrm>
            <a:off x="5148567" y="37235"/>
            <a:ext cx="1247949" cy="285790"/>
          </a:xfrm>
          <a:prstGeom prst="rect">
            <a:avLst/>
          </a:prstGeom>
        </p:spPr>
      </p:pic>
      <p:sp>
        <p:nvSpPr>
          <p:cNvPr id="17" name="CasellaDiTesto 16">
            <a:extLst>
              <a:ext uri="{FF2B5EF4-FFF2-40B4-BE49-F238E27FC236}">
                <a16:creationId xmlns:a16="http://schemas.microsoft.com/office/drawing/2014/main" id="{D1226022-1F9B-98A5-A09A-ACF926875E6B}"/>
              </a:ext>
            </a:extLst>
          </p:cNvPr>
          <p:cNvSpPr txBox="1"/>
          <p:nvPr/>
        </p:nvSpPr>
        <p:spPr>
          <a:xfrm>
            <a:off x="6396516" y="84904"/>
            <a:ext cx="6099242" cy="276999"/>
          </a:xfrm>
          <a:prstGeom prst="rect">
            <a:avLst/>
          </a:prstGeom>
          <a:noFill/>
        </p:spPr>
        <p:txBody>
          <a:bodyPr wrap="square">
            <a:spAutoFit/>
          </a:bodyPr>
          <a:lstStyle/>
          <a:p>
            <a:r>
              <a:rPr lang="it-IT" sz="1200" b="1" i="0" dirty="0">
                <a:solidFill>
                  <a:schemeClr val="tx2"/>
                </a:solidFill>
                <a:effectLst/>
                <a:latin typeface="BlinkMacSystemFont"/>
              </a:rPr>
              <a:t>2025 Oct;31(10):3229-3232</a:t>
            </a:r>
            <a:endParaRPr lang="it-IT" sz="1200" b="1" dirty="0">
              <a:solidFill>
                <a:schemeClr val="tx2"/>
              </a:solidFill>
            </a:endParaRPr>
          </a:p>
        </p:txBody>
      </p:sp>
    </p:spTree>
    <p:extLst>
      <p:ext uri="{BB962C8B-B14F-4D97-AF65-F5344CB8AC3E}">
        <p14:creationId xmlns:p14="http://schemas.microsoft.com/office/powerpoint/2010/main" val="338478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F321A8F-AEBD-972A-A05A-D492A6660E4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uppo 4">
            <a:extLst>
              <a:ext uri="{FF2B5EF4-FFF2-40B4-BE49-F238E27FC236}">
                <a16:creationId xmlns:a16="http://schemas.microsoft.com/office/drawing/2014/main" id="{04A30526-FE7D-CA51-14B8-48A52A03C071}"/>
              </a:ext>
            </a:extLst>
          </p:cNvPr>
          <p:cNvGrpSpPr/>
          <p:nvPr/>
        </p:nvGrpSpPr>
        <p:grpSpPr>
          <a:xfrm>
            <a:off x="0" y="0"/>
            <a:ext cx="12192184" cy="1030393"/>
            <a:chOff x="1" y="1"/>
            <a:chExt cx="12192184" cy="1030393"/>
          </a:xfrm>
          <a:solidFill>
            <a:srgbClr val="002060"/>
          </a:solidFill>
        </p:grpSpPr>
        <p:sp>
          <p:nvSpPr>
            <p:cNvPr id="6" name="object 2">
              <a:extLst>
                <a:ext uri="{FF2B5EF4-FFF2-40B4-BE49-F238E27FC236}">
                  <a16:creationId xmlns:a16="http://schemas.microsoft.com/office/drawing/2014/main" id="{09DD14CF-4DCA-9F60-A161-9BDF2D68001B}"/>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3600" dirty="0"/>
            </a:p>
          </p:txBody>
        </p:sp>
        <p:sp>
          <p:nvSpPr>
            <p:cNvPr id="7" name="object 5">
              <a:extLst>
                <a:ext uri="{FF2B5EF4-FFF2-40B4-BE49-F238E27FC236}">
                  <a16:creationId xmlns:a16="http://schemas.microsoft.com/office/drawing/2014/main" id="{5352C9C6-1888-CF17-5715-9C3EB5AD2D4D}"/>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3600"/>
            </a:p>
          </p:txBody>
        </p:sp>
      </p:grpSp>
      <p:sp>
        <p:nvSpPr>
          <p:cNvPr id="8" name="CasellaDiTesto 7">
            <a:extLst>
              <a:ext uri="{FF2B5EF4-FFF2-40B4-BE49-F238E27FC236}">
                <a16:creationId xmlns:a16="http://schemas.microsoft.com/office/drawing/2014/main" id="{B028EE46-9299-2BF4-AB48-17AE076A7E55}"/>
              </a:ext>
            </a:extLst>
          </p:cNvPr>
          <p:cNvSpPr txBox="1"/>
          <p:nvPr/>
        </p:nvSpPr>
        <p:spPr>
          <a:xfrm>
            <a:off x="2751582" y="265040"/>
            <a:ext cx="6163056" cy="461665"/>
          </a:xfrm>
          <a:prstGeom prst="rect">
            <a:avLst/>
          </a:prstGeom>
          <a:noFill/>
        </p:spPr>
        <p:txBody>
          <a:bodyPr wrap="square" rtlCol="0">
            <a:spAutoFit/>
          </a:bodyPr>
          <a:lstStyle/>
          <a:p>
            <a:pPr algn="ctr"/>
            <a:r>
              <a:rPr lang="it-IT" sz="2400" b="1" dirty="0">
                <a:solidFill>
                  <a:srgbClr val="FFFFFF"/>
                </a:solidFill>
                <a:latin typeface="Montserrat" pitchFamily="2" charset="77"/>
                <a:ea typeface="+mj-ea"/>
                <a:cs typeface="+mj-cs"/>
              </a:rPr>
              <a:t>WEIGHT LOSS MAIN OBJECTIVE</a:t>
            </a:r>
            <a:endParaRPr lang="it-IT" sz="2400" dirty="0"/>
          </a:p>
        </p:txBody>
      </p:sp>
      <p:pic>
        <p:nvPicPr>
          <p:cNvPr id="9" name="Picture 2">
            <a:extLst>
              <a:ext uri="{FF2B5EF4-FFF2-40B4-BE49-F238E27FC236}">
                <a16:creationId xmlns:a16="http://schemas.microsoft.com/office/drawing/2014/main" id="{57FD5F6E-571B-1805-190C-8B8357529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04"/>
          <a:stretch/>
        </p:blipFill>
        <p:spPr bwMode="auto">
          <a:xfrm>
            <a:off x="163360" y="3265021"/>
            <a:ext cx="4541654" cy="30837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3BDCA4A-60E7-2C86-19BB-D6A9EAA6D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287" y="3864257"/>
            <a:ext cx="2455251" cy="243069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DE636CFC-3F2A-B019-79D5-6095606883B1}"/>
              </a:ext>
            </a:extLst>
          </p:cNvPr>
          <p:cNvSpPr txBox="1"/>
          <p:nvPr/>
        </p:nvSpPr>
        <p:spPr>
          <a:xfrm>
            <a:off x="7348461" y="4294776"/>
            <a:ext cx="4866513" cy="1569660"/>
          </a:xfrm>
          <a:prstGeom prst="rect">
            <a:avLst/>
          </a:prstGeom>
          <a:noFill/>
        </p:spPr>
        <p:txBody>
          <a:bodyPr wrap="square">
            <a:spAutoFit/>
          </a:bodyPr>
          <a:lstStyle/>
          <a:p>
            <a:r>
              <a:rPr lang="en-US" sz="1600" b="1" i="0" u="none" strike="noStrike" baseline="0" dirty="0">
                <a:solidFill>
                  <a:srgbClr val="000000"/>
                </a:solidFill>
                <a:latin typeface="Palatino Linotype" panose="02040502050505030304" pitchFamily="18" charset="0"/>
              </a:rPr>
              <a:t>A substantial decline in FFM may:</a:t>
            </a:r>
          </a:p>
          <a:p>
            <a:pPr marL="171450" indent="-171450">
              <a:buFont typeface="Wingdings" panose="05000000000000000000" pitchFamily="2" charset="2"/>
              <a:buChar char="Ø"/>
            </a:pPr>
            <a:r>
              <a:rPr lang="en-US" sz="1600" b="1" i="0" u="none" strike="noStrike" baseline="0" dirty="0">
                <a:solidFill>
                  <a:srgbClr val="C00000"/>
                </a:solidFill>
                <a:latin typeface="Palatino Linotype" panose="02040502050505030304" pitchFamily="18" charset="0"/>
              </a:rPr>
              <a:t>Negatively affect resting metabolic rate (RMR)</a:t>
            </a:r>
          </a:p>
          <a:p>
            <a:pPr marL="171450" indent="-171450">
              <a:buFont typeface="Wingdings" panose="05000000000000000000" pitchFamily="2" charset="2"/>
              <a:buChar char="Ø"/>
            </a:pPr>
            <a:r>
              <a:rPr lang="en-US" sz="1600" b="1" dirty="0">
                <a:solidFill>
                  <a:srgbClr val="C00000"/>
                </a:solidFill>
                <a:latin typeface="Palatino Linotype" panose="02040502050505030304" pitchFamily="18" charset="0"/>
              </a:rPr>
              <a:t>S</a:t>
            </a:r>
            <a:r>
              <a:rPr lang="en-US" sz="1600" b="1" i="0" u="none" strike="noStrike" baseline="0" dirty="0">
                <a:solidFill>
                  <a:srgbClr val="C00000"/>
                </a:solidFill>
                <a:latin typeface="Palatino Linotype" panose="02040502050505030304" pitchFamily="18" charset="0"/>
              </a:rPr>
              <a:t>low weight loss progression</a:t>
            </a:r>
          </a:p>
          <a:p>
            <a:pPr marL="171450" indent="-171450">
              <a:buFont typeface="Wingdings" panose="05000000000000000000" pitchFamily="2" charset="2"/>
              <a:buChar char="Ø"/>
            </a:pPr>
            <a:r>
              <a:rPr lang="en-US" sz="1600" b="1" dirty="0">
                <a:solidFill>
                  <a:srgbClr val="C00000"/>
                </a:solidFill>
                <a:latin typeface="Palatino Linotype" panose="02040502050505030304" pitchFamily="18" charset="0"/>
              </a:rPr>
              <a:t>H</a:t>
            </a:r>
            <a:r>
              <a:rPr lang="en-US" sz="1600" b="1" i="0" u="none" strike="noStrike" baseline="0" dirty="0">
                <a:solidFill>
                  <a:srgbClr val="C00000"/>
                </a:solidFill>
                <a:latin typeface="Palatino Linotype" panose="02040502050505030304" pitchFamily="18" charset="0"/>
              </a:rPr>
              <a:t>eighten the risk of muscle strength (MS) loss and sarcopenia</a:t>
            </a:r>
            <a:endParaRPr lang="it-IT" sz="1600" b="1" dirty="0">
              <a:solidFill>
                <a:srgbClr val="C00000"/>
              </a:solidFill>
            </a:endParaRPr>
          </a:p>
          <a:p>
            <a:pPr marL="171450" indent="-171450">
              <a:buFont typeface="Wingdings" panose="05000000000000000000" pitchFamily="2" charset="2"/>
              <a:buChar char="Ø"/>
            </a:pPr>
            <a:r>
              <a:rPr lang="en-US" sz="1600" b="1" dirty="0">
                <a:solidFill>
                  <a:srgbClr val="C00000"/>
                </a:solidFill>
                <a:latin typeface="Palatino Linotype" panose="02040502050505030304" pitchFamily="18" charset="0"/>
              </a:rPr>
              <a:t>I</a:t>
            </a:r>
            <a:r>
              <a:rPr lang="en-US" sz="1600" b="1" i="0" u="none" strike="noStrike" baseline="0" dirty="0">
                <a:solidFill>
                  <a:srgbClr val="C00000"/>
                </a:solidFill>
                <a:latin typeface="Palatino Linotype" panose="02040502050505030304" pitchFamily="18" charset="0"/>
              </a:rPr>
              <a:t>ncrease susceptibility to weight regain</a:t>
            </a:r>
          </a:p>
        </p:txBody>
      </p:sp>
      <p:grpSp>
        <p:nvGrpSpPr>
          <p:cNvPr id="12" name="Gruppo 11">
            <a:extLst>
              <a:ext uri="{FF2B5EF4-FFF2-40B4-BE49-F238E27FC236}">
                <a16:creationId xmlns:a16="http://schemas.microsoft.com/office/drawing/2014/main" id="{1370B3CE-387F-3055-4CC7-2B4BB3A27301}"/>
              </a:ext>
            </a:extLst>
          </p:cNvPr>
          <p:cNvGrpSpPr/>
          <p:nvPr/>
        </p:nvGrpSpPr>
        <p:grpSpPr>
          <a:xfrm>
            <a:off x="5804259" y="1250528"/>
            <a:ext cx="5701531" cy="2178472"/>
            <a:chOff x="610553" y="754413"/>
            <a:chExt cx="5701531" cy="2178472"/>
          </a:xfrm>
        </p:grpSpPr>
        <p:pic>
          <p:nvPicPr>
            <p:cNvPr id="13" name="Immagine 12">
              <a:extLst>
                <a:ext uri="{FF2B5EF4-FFF2-40B4-BE49-F238E27FC236}">
                  <a16:creationId xmlns:a16="http://schemas.microsoft.com/office/drawing/2014/main" id="{3106D54C-EB07-5425-4878-97F3F2421377}"/>
                </a:ext>
              </a:extLst>
            </p:cNvPr>
            <p:cNvPicPr>
              <a:picLocks noChangeAspect="1"/>
            </p:cNvPicPr>
            <p:nvPr/>
          </p:nvPicPr>
          <p:blipFill>
            <a:blip r:embed="rId4"/>
            <a:srcRect t="10846"/>
            <a:stretch/>
          </p:blipFill>
          <p:spPr>
            <a:xfrm>
              <a:off x="610553" y="754413"/>
              <a:ext cx="5701531" cy="2178472"/>
            </a:xfrm>
            <a:prstGeom prst="rect">
              <a:avLst/>
            </a:prstGeom>
          </p:spPr>
        </p:pic>
        <p:sp>
          <p:nvSpPr>
            <p:cNvPr id="14" name="CasellaDiTesto 13">
              <a:extLst>
                <a:ext uri="{FF2B5EF4-FFF2-40B4-BE49-F238E27FC236}">
                  <a16:creationId xmlns:a16="http://schemas.microsoft.com/office/drawing/2014/main" id="{BF6B7DAA-84D3-7F80-6D3D-883E6B65940B}"/>
                </a:ext>
              </a:extLst>
            </p:cNvPr>
            <p:cNvSpPr txBox="1"/>
            <p:nvPr/>
          </p:nvSpPr>
          <p:spPr>
            <a:xfrm>
              <a:off x="1098994" y="1767226"/>
              <a:ext cx="3133725" cy="261610"/>
            </a:xfrm>
            <a:prstGeom prst="rect">
              <a:avLst/>
            </a:prstGeom>
            <a:noFill/>
          </p:spPr>
          <p:txBody>
            <a:bodyPr wrap="square">
              <a:spAutoFit/>
            </a:bodyPr>
            <a:lstStyle/>
            <a:p>
              <a:r>
                <a:rPr lang="en-US" sz="1050" b="1" i="0" u="none" strike="noStrike" dirty="0">
                  <a:effectLst/>
                  <a:latin typeface="ElsevierSans"/>
                </a:rPr>
                <a:t>Volume 72</a:t>
              </a:r>
              <a:r>
                <a:rPr lang="en-US" sz="1050" b="1" i="0" dirty="0">
                  <a:solidFill>
                    <a:srgbClr val="1F1F1F"/>
                  </a:solidFill>
                  <a:effectLst/>
                  <a:latin typeface="ElsevierSans"/>
                </a:rPr>
                <a:t>, April 2020, 110667</a:t>
              </a:r>
              <a:endParaRPr lang="it-IT" sz="1050" b="1" dirty="0"/>
            </a:p>
          </p:txBody>
        </p:sp>
      </p:grpSp>
      <p:pic>
        <p:nvPicPr>
          <p:cNvPr id="15" name="Picture 6" descr="Segno di spunta e croce simboli sì e no vettore | Vettore Premium">
            <a:extLst>
              <a:ext uri="{FF2B5EF4-FFF2-40B4-BE49-F238E27FC236}">
                <a16:creationId xmlns:a16="http://schemas.microsoft.com/office/drawing/2014/main" id="{57286E59-36F7-3E2F-3F61-28ED519402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597" t="20246" r="5431" b="19799"/>
          <a:stretch/>
        </p:blipFill>
        <p:spPr bwMode="auto">
          <a:xfrm>
            <a:off x="1757911" y="2703512"/>
            <a:ext cx="1352551" cy="1347522"/>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04F93F3B-3AA3-3D62-531A-0CA9488ECE59}"/>
              </a:ext>
            </a:extLst>
          </p:cNvPr>
          <p:cNvSpPr txBox="1"/>
          <p:nvPr/>
        </p:nvSpPr>
        <p:spPr>
          <a:xfrm>
            <a:off x="426597" y="1828084"/>
            <a:ext cx="7801831" cy="461665"/>
          </a:xfrm>
          <a:prstGeom prst="rect">
            <a:avLst/>
          </a:prstGeom>
          <a:noFill/>
        </p:spPr>
        <p:txBody>
          <a:bodyPr wrap="square">
            <a:spAutoFit/>
          </a:bodyPr>
          <a:lstStyle/>
          <a:p>
            <a:r>
              <a:rPr lang="it-IT" sz="2400" b="1" cap="all" dirty="0">
                <a:solidFill>
                  <a:srgbClr val="C00000"/>
                </a:solidFill>
                <a:latin typeface="Merriweather" panose="00000500000000000000" pitchFamily="2" charset="0"/>
              </a:rPr>
              <a:t>PRESERVE FAT-FREE MASS</a:t>
            </a:r>
          </a:p>
        </p:txBody>
      </p:sp>
    </p:spTree>
    <p:extLst>
      <p:ext uri="{BB962C8B-B14F-4D97-AF65-F5344CB8AC3E}">
        <p14:creationId xmlns:p14="http://schemas.microsoft.com/office/powerpoint/2010/main" val="78092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53F5-11BF-4453-DEB5-B600F6A6504C}"/>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E397D2AA-1AA2-7C4F-C5DB-461D9392984F}"/>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2" name="Immagine 81">
            <a:extLst>
              <a:ext uri="{FF2B5EF4-FFF2-40B4-BE49-F238E27FC236}">
                <a16:creationId xmlns:a16="http://schemas.microsoft.com/office/drawing/2014/main" id="{484033EA-3CAA-F212-045C-DE6CFB85D02E}"/>
              </a:ext>
            </a:extLst>
          </p:cNvPr>
          <p:cNvPicPr>
            <a:picLocks noChangeAspect="1"/>
          </p:cNvPicPr>
          <p:nvPr/>
        </p:nvPicPr>
        <p:blipFill>
          <a:blip r:embed="rId2"/>
          <a:stretch>
            <a:fillRect/>
          </a:stretch>
        </p:blipFill>
        <p:spPr>
          <a:xfrm>
            <a:off x="0" y="115364"/>
            <a:ext cx="6649378" cy="2172003"/>
          </a:xfrm>
          <a:prstGeom prst="rect">
            <a:avLst/>
          </a:prstGeom>
        </p:spPr>
      </p:pic>
      <p:pic>
        <p:nvPicPr>
          <p:cNvPr id="83" name="Immagine 82">
            <a:extLst>
              <a:ext uri="{FF2B5EF4-FFF2-40B4-BE49-F238E27FC236}">
                <a16:creationId xmlns:a16="http://schemas.microsoft.com/office/drawing/2014/main" id="{80236AFB-44B1-FD85-E0E3-1DF4784EC0F1}"/>
              </a:ext>
            </a:extLst>
          </p:cNvPr>
          <p:cNvPicPr>
            <a:picLocks noChangeAspect="1"/>
          </p:cNvPicPr>
          <p:nvPr/>
        </p:nvPicPr>
        <p:blipFill>
          <a:blip r:embed="rId3"/>
          <a:stretch>
            <a:fillRect/>
          </a:stretch>
        </p:blipFill>
        <p:spPr>
          <a:xfrm>
            <a:off x="6510205" y="1363861"/>
            <a:ext cx="5546679" cy="5020963"/>
          </a:xfrm>
          <a:prstGeom prst="rect">
            <a:avLst/>
          </a:prstGeom>
        </p:spPr>
      </p:pic>
      <p:sp>
        <p:nvSpPr>
          <p:cNvPr id="85" name="CasellaDiTesto 84">
            <a:extLst>
              <a:ext uri="{FF2B5EF4-FFF2-40B4-BE49-F238E27FC236}">
                <a16:creationId xmlns:a16="http://schemas.microsoft.com/office/drawing/2014/main" id="{2D329EBB-CF55-35FC-CC3F-BE2CFD7C5D33}"/>
              </a:ext>
            </a:extLst>
          </p:cNvPr>
          <p:cNvSpPr txBox="1"/>
          <p:nvPr/>
        </p:nvSpPr>
        <p:spPr>
          <a:xfrm>
            <a:off x="1403215" y="304658"/>
            <a:ext cx="1768002" cy="276999"/>
          </a:xfrm>
          <a:prstGeom prst="rect">
            <a:avLst/>
          </a:prstGeom>
          <a:noFill/>
        </p:spPr>
        <p:txBody>
          <a:bodyPr wrap="square">
            <a:spAutoFit/>
          </a:bodyPr>
          <a:lstStyle/>
          <a:p>
            <a:r>
              <a:rPr lang="it-IT" sz="1200" b="1" i="0" dirty="0">
                <a:solidFill>
                  <a:schemeClr val="tx2"/>
                </a:solidFill>
                <a:effectLst/>
                <a:latin typeface="BlinkMacSystemFont"/>
              </a:rPr>
              <a:t>2025 Jul 24;17(15):2409</a:t>
            </a:r>
            <a:endParaRPr lang="it-IT" sz="1200" b="1" dirty="0">
              <a:solidFill>
                <a:schemeClr val="tx2"/>
              </a:solidFill>
            </a:endParaRPr>
          </a:p>
        </p:txBody>
      </p:sp>
    </p:spTree>
    <p:extLst>
      <p:ext uri="{BB962C8B-B14F-4D97-AF65-F5344CB8AC3E}">
        <p14:creationId xmlns:p14="http://schemas.microsoft.com/office/powerpoint/2010/main" val="110769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01AA-6EA1-09F6-1853-315AC824FAD2}"/>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354CAD79-20B9-23C5-FAE7-FAE6A850F05C}"/>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DFA13461-B4D7-42B7-AAE7-454E854A6662}"/>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12725D58-B7E2-48E4-4DA8-8C591E5F94DF}"/>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5" name="Gruppo 4">
            <a:extLst>
              <a:ext uri="{FF2B5EF4-FFF2-40B4-BE49-F238E27FC236}">
                <a16:creationId xmlns:a16="http://schemas.microsoft.com/office/drawing/2014/main" id="{24F63708-DAD2-307C-8A85-88A1B7240D93}"/>
              </a:ext>
            </a:extLst>
          </p:cNvPr>
          <p:cNvGrpSpPr/>
          <p:nvPr/>
        </p:nvGrpSpPr>
        <p:grpSpPr>
          <a:xfrm>
            <a:off x="0" y="0"/>
            <a:ext cx="12192184" cy="1030393"/>
            <a:chOff x="1" y="1"/>
            <a:chExt cx="12192184" cy="1030393"/>
          </a:xfrm>
          <a:solidFill>
            <a:srgbClr val="002060"/>
          </a:solidFill>
        </p:grpSpPr>
        <p:sp>
          <p:nvSpPr>
            <p:cNvPr id="6" name="object 2">
              <a:extLst>
                <a:ext uri="{FF2B5EF4-FFF2-40B4-BE49-F238E27FC236}">
                  <a16:creationId xmlns:a16="http://schemas.microsoft.com/office/drawing/2014/main" id="{FC9BAA36-9D86-51C2-A6FC-AD0546C08CA7}"/>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7" name="object 5">
              <a:extLst>
                <a:ext uri="{FF2B5EF4-FFF2-40B4-BE49-F238E27FC236}">
                  <a16:creationId xmlns:a16="http://schemas.microsoft.com/office/drawing/2014/main" id="{821EF12B-BA93-866D-71CD-820A0C810C36}"/>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dirty="0"/>
            </a:p>
          </p:txBody>
        </p:sp>
      </p:grpSp>
      <p:sp>
        <p:nvSpPr>
          <p:cNvPr id="8" name="CasellaDiTesto 7">
            <a:extLst>
              <a:ext uri="{FF2B5EF4-FFF2-40B4-BE49-F238E27FC236}">
                <a16:creationId xmlns:a16="http://schemas.microsoft.com/office/drawing/2014/main" id="{A6A966C9-E810-17B0-B7BB-5D4024AB5F0D}"/>
              </a:ext>
            </a:extLst>
          </p:cNvPr>
          <p:cNvSpPr txBox="1"/>
          <p:nvPr/>
        </p:nvSpPr>
        <p:spPr>
          <a:xfrm>
            <a:off x="776377" y="219767"/>
            <a:ext cx="9687465" cy="584775"/>
          </a:xfrm>
          <a:prstGeom prst="rect">
            <a:avLst/>
          </a:prstGeom>
          <a:noFill/>
        </p:spPr>
        <p:txBody>
          <a:bodyPr wrap="square" rtlCol="0">
            <a:spAutoFit/>
          </a:bodyPr>
          <a:lstStyle/>
          <a:p>
            <a:pPr algn="ctr"/>
            <a:r>
              <a:rPr lang="it-IT" sz="3200" b="1" dirty="0">
                <a:solidFill>
                  <a:srgbClr val="FFFFFF"/>
                </a:solidFill>
                <a:latin typeface="Montserrat" pitchFamily="2" charset="77"/>
                <a:ea typeface="+mj-ea"/>
                <a:cs typeface="+mj-cs"/>
              </a:rPr>
              <a:t>RESULTS</a:t>
            </a:r>
            <a:endParaRPr lang="it-IT" sz="3200" dirty="0"/>
          </a:p>
        </p:txBody>
      </p:sp>
      <p:pic>
        <p:nvPicPr>
          <p:cNvPr id="10" name="Immagine 9">
            <a:extLst>
              <a:ext uri="{FF2B5EF4-FFF2-40B4-BE49-F238E27FC236}">
                <a16:creationId xmlns:a16="http://schemas.microsoft.com/office/drawing/2014/main" id="{F7A4D303-5DD3-6B0C-40AE-B40221B620B2}"/>
              </a:ext>
            </a:extLst>
          </p:cNvPr>
          <p:cNvPicPr>
            <a:picLocks noChangeAspect="1"/>
          </p:cNvPicPr>
          <p:nvPr/>
        </p:nvPicPr>
        <p:blipFill>
          <a:blip r:embed="rId2"/>
          <a:stretch>
            <a:fillRect/>
          </a:stretch>
        </p:blipFill>
        <p:spPr>
          <a:xfrm>
            <a:off x="571562" y="3340006"/>
            <a:ext cx="6440585" cy="2277469"/>
          </a:xfrm>
          <a:prstGeom prst="rect">
            <a:avLst/>
          </a:prstGeom>
        </p:spPr>
      </p:pic>
      <p:pic>
        <p:nvPicPr>
          <p:cNvPr id="2" name="Immagine 1">
            <a:extLst>
              <a:ext uri="{FF2B5EF4-FFF2-40B4-BE49-F238E27FC236}">
                <a16:creationId xmlns:a16="http://schemas.microsoft.com/office/drawing/2014/main" id="{B6802B46-5F4A-9734-488F-5BAD201FC613}"/>
              </a:ext>
            </a:extLst>
          </p:cNvPr>
          <p:cNvPicPr>
            <a:picLocks noChangeAspect="1"/>
          </p:cNvPicPr>
          <p:nvPr/>
        </p:nvPicPr>
        <p:blipFill>
          <a:blip r:embed="rId3"/>
          <a:stretch>
            <a:fillRect/>
          </a:stretch>
        </p:blipFill>
        <p:spPr>
          <a:xfrm>
            <a:off x="607060" y="799117"/>
            <a:ext cx="6649378" cy="2172003"/>
          </a:xfrm>
          <a:prstGeom prst="rect">
            <a:avLst/>
          </a:prstGeom>
        </p:spPr>
      </p:pic>
      <p:pic>
        <p:nvPicPr>
          <p:cNvPr id="9" name="Immagine 8">
            <a:extLst>
              <a:ext uri="{FF2B5EF4-FFF2-40B4-BE49-F238E27FC236}">
                <a16:creationId xmlns:a16="http://schemas.microsoft.com/office/drawing/2014/main" id="{6889C398-41B5-E983-C760-704993FBF577}"/>
              </a:ext>
            </a:extLst>
          </p:cNvPr>
          <p:cNvPicPr>
            <a:picLocks noChangeAspect="1"/>
          </p:cNvPicPr>
          <p:nvPr/>
        </p:nvPicPr>
        <p:blipFill>
          <a:blip r:embed="rId4"/>
          <a:stretch>
            <a:fillRect/>
          </a:stretch>
        </p:blipFill>
        <p:spPr>
          <a:xfrm>
            <a:off x="7012331" y="990494"/>
            <a:ext cx="5098300" cy="5689090"/>
          </a:xfrm>
          <a:prstGeom prst="rect">
            <a:avLst/>
          </a:prstGeom>
        </p:spPr>
      </p:pic>
    </p:spTree>
    <p:extLst>
      <p:ext uri="{BB962C8B-B14F-4D97-AF65-F5344CB8AC3E}">
        <p14:creationId xmlns:p14="http://schemas.microsoft.com/office/powerpoint/2010/main" val="324029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7209F-8021-F034-6ACA-4956889E53D7}"/>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A21DA33B-2CCC-36ED-B881-391FC90A0304}"/>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77442E34-88C3-41A3-DCF0-49C774D51182}"/>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A76915B-AA1C-C12B-1A35-6BB2AA4069FF}"/>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2" name="Immagine 1">
            <a:extLst>
              <a:ext uri="{FF2B5EF4-FFF2-40B4-BE49-F238E27FC236}">
                <a16:creationId xmlns:a16="http://schemas.microsoft.com/office/drawing/2014/main" id="{5D1BD492-D5AA-8C20-7A78-ADB69A0B02D2}"/>
              </a:ext>
            </a:extLst>
          </p:cNvPr>
          <p:cNvPicPr>
            <a:picLocks noChangeAspect="1"/>
          </p:cNvPicPr>
          <p:nvPr/>
        </p:nvPicPr>
        <p:blipFill>
          <a:blip r:embed="rId2"/>
          <a:stretch>
            <a:fillRect/>
          </a:stretch>
        </p:blipFill>
        <p:spPr>
          <a:xfrm>
            <a:off x="1154510" y="1030393"/>
            <a:ext cx="9882979" cy="5605272"/>
          </a:xfrm>
          <a:prstGeom prst="rect">
            <a:avLst/>
          </a:prstGeom>
        </p:spPr>
      </p:pic>
      <p:grpSp>
        <p:nvGrpSpPr>
          <p:cNvPr id="3" name="Gruppo 2">
            <a:extLst>
              <a:ext uri="{FF2B5EF4-FFF2-40B4-BE49-F238E27FC236}">
                <a16:creationId xmlns:a16="http://schemas.microsoft.com/office/drawing/2014/main" id="{9151F778-D798-1905-B049-FEF7D9E30828}"/>
              </a:ext>
            </a:extLst>
          </p:cNvPr>
          <p:cNvGrpSpPr/>
          <p:nvPr/>
        </p:nvGrpSpPr>
        <p:grpSpPr>
          <a:xfrm>
            <a:off x="0" y="0"/>
            <a:ext cx="12192184" cy="1030393"/>
            <a:chOff x="1" y="1"/>
            <a:chExt cx="12192184" cy="1030393"/>
          </a:xfrm>
          <a:solidFill>
            <a:srgbClr val="002060"/>
          </a:solidFill>
        </p:grpSpPr>
        <p:sp>
          <p:nvSpPr>
            <p:cNvPr id="5" name="object 2">
              <a:extLst>
                <a:ext uri="{FF2B5EF4-FFF2-40B4-BE49-F238E27FC236}">
                  <a16:creationId xmlns:a16="http://schemas.microsoft.com/office/drawing/2014/main" id="{BBD403AF-F851-1D9C-C5CF-08BC6845BBE3}"/>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6" name="object 5">
              <a:extLst>
                <a:ext uri="{FF2B5EF4-FFF2-40B4-BE49-F238E27FC236}">
                  <a16:creationId xmlns:a16="http://schemas.microsoft.com/office/drawing/2014/main" id="{42754C66-305A-9503-3927-3BE5EDFDB014}"/>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dirty="0"/>
            </a:p>
          </p:txBody>
        </p:sp>
      </p:grpSp>
      <p:sp>
        <p:nvSpPr>
          <p:cNvPr id="7" name="CasellaDiTesto 6">
            <a:extLst>
              <a:ext uri="{FF2B5EF4-FFF2-40B4-BE49-F238E27FC236}">
                <a16:creationId xmlns:a16="http://schemas.microsoft.com/office/drawing/2014/main" id="{55697E1B-B466-48EB-D17E-5BFD9920E754}"/>
              </a:ext>
            </a:extLst>
          </p:cNvPr>
          <p:cNvSpPr txBox="1"/>
          <p:nvPr/>
        </p:nvSpPr>
        <p:spPr>
          <a:xfrm>
            <a:off x="651753" y="246757"/>
            <a:ext cx="11460500" cy="461665"/>
          </a:xfrm>
          <a:prstGeom prst="rect">
            <a:avLst/>
          </a:prstGeom>
          <a:noFill/>
        </p:spPr>
        <p:txBody>
          <a:bodyPr wrap="square" rtlCol="0">
            <a:spAutoFit/>
          </a:bodyPr>
          <a:lstStyle/>
          <a:p>
            <a:pPr algn="ctr"/>
            <a:r>
              <a:rPr lang="it-IT" sz="2400" b="1" dirty="0">
                <a:solidFill>
                  <a:srgbClr val="FFFFFF"/>
                </a:solidFill>
                <a:latin typeface="Montserrat" pitchFamily="2" charset="77"/>
                <a:ea typeface="+mj-ea"/>
                <a:cs typeface="+mj-cs"/>
              </a:rPr>
              <a:t>Proposed Synergistic Mechanisms of TZP and LEKT in MASLD</a:t>
            </a:r>
            <a:endParaRPr lang="it-IT" sz="2400" dirty="0"/>
          </a:p>
        </p:txBody>
      </p:sp>
    </p:spTree>
    <p:extLst>
      <p:ext uri="{BB962C8B-B14F-4D97-AF65-F5344CB8AC3E}">
        <p14:creationId xmlns:p14="http://schemas.microsoft.com/office/powerpoint/2010/main" val="5741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3674C24F-F346-D07C-339C-1E38FD593B41}"/>
              </a:ext>
            </a:extLst>
          </p:cNvPr>
          <p:cNvSpPr txBox="1"/>
          <p:nvPr/>
        </p:nvSpPr>
        <p:spPr>
          <a:xfrm>
            <a:off x="3931338" y="446898"/>
            <a:ext cx="7397496" cy="3513269"/>
          </a:xfrm>
          <a:prstGeom prst="rect">
            <a:avLst/>
          </a:prstGeom>
          <a:noFill/>
        </p:spPr>
        <p:txBody>
          <a:bodyPr wrap="square">
            <a:spAutoFit/>
          </a:bodyPr>
          <a:lstStyle/>
          <a:p>
            <a:pPr marL="1656080">
              <a:lnSpc>
                <a:spcPct val="95000"/>
              </a:lnSpc>
            </a:pPr>
            <a:r>
              <a:rPr lang="en-US" b="1" dirty="0">
                <a:solidFill>
                  <a:srgbClr val="C00000"/>
                </a:solidFill>
                <a:latin typeface="Palatino Linotype" panose="02040502050505030304" pitchFamily="18" charset="0"/>
                <a:ea typeface="Times New Roman" panose="02020603050405020304" pitchFamily="18" charset="0"/>
                <a:cs typeface="Times New Roman" panose="02020603050405020304" pitchFamily="18" charset="0"/>
              </a:rPr>
              <a:t>CONCLUSIONS AND TAKE-HOME MESSAGE:</a:t>
            </a:r>
          </a:p>
          <a:p>
            <a:pPr marL="1941830" indent="-285750">
              <a:lnSpc>
                <a:spcPct val="95000"/>
              </a:lnSpc>
              <a:buFont typeface="Wingdings" panose="05000000000000000000" pitchFamily="2" charset="2"/>
              <a:buChar char="Ø"/>
            </a:pPr>
            <a:r>
              <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Based on the findings of these preliminary data, we can support the hypothesis that TZP+LEKT seems to be superior to TZP+LCD in promoting FM reduction while preserving FFM, MS, and RMR</a:t>
            </a:r>
            <a:r>
              <a:rPr lang="en-US" sz="1800" b="1"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in patients with obesity, and in promoting CAP and LSM reduction in patients with MASLD</a:t>
            </a:r>
            <a:endParaRPr lang="en-US" dirty="0">
              <a:solidFill>
                <a:schemeClr val="tx2"/>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pPr>
            <a:endPar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Wingdings" panose="05000000000000000000" pitchFamily="2" charset="2"/>
              <a:buChar char="Ø"/>
            </a:pPr>
            <a:r>
              <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These findings highlight the potential of structured LEKT strategies to enhance TZP efficacy</a:t>
            </a:r>
            <a:endParaRPr lang="en-US" dirty="0">
              <a:solidFill>
                <a:schemeClr val="tx2"/>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pPr>
            <a:endPar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Wingdings" panose="05000000000000000000" pitchFamily="2" charset="2"/>
              <a:buChar char="Ø"/>
            </a:pPr>
            <a:r>
              <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However, further studies are necessary to confirm these effects.</a:t>
            </a:r>
            <a:endParaRPr lang="it-IT"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id="{847F003A-10F5-96F4-9A0C-825EF6A5BDD4}"/>
              </a:ext>
            </a:extLst>
          </p:cNvPr>
          <p:cNvSpPr txBox="1"/>
          <p:nvPr/>
        </p:nvSpPr>
        <p:spPr>
          <a:xfrm>
            <a:off x="4704413" y="4548903"/>
            <a:ext cx="7905941" cy="1200329"/>
          </a:xfrm>
          <a:prstGeom prst="rect">
            <a:avLst/>
          </a:prstGeom>
          <a:noFill/>
        </p:spPr>
        <p:txBody>
          <a:bodyPr wrap="square">
            <a:spAutoFit/>
          </a:bodyPr>
          <a:lstStyle/>
          <a:p>
            <a:pPr algn="ctr"/>
            <a:r>
              <a:rPr lang="it-IT" sz="3600" b="1" cap="all" dirty="0">
                <a:solidFill>
                  <a:schemeClr val="tx2"/>
                </a:solidFill>
                <a:latin typeface="Montserrat" panose="00000500000000000000" pitchFamily="2" charset="0"/>
                <a:ea typeface="ADLaM Display" panose="02010000000000000000" pitchFamily="2" charset="77"/>
                <a:cs typeface="ADLaM Display" panose="02010000000000000000" pitchFamily="2" charset="77"/>
              </a:rPr>
              <a:t>GRAZIE PER L’ATTENZIONE</a:t>
            </a:r>
          </a:p>
          <a:p>
            <a:pPr algn="just"/>
            <a:r>
              <a:rPr lang="it-IT" sz="3600" b="1" dirty="0">
                <a:solidFill>
                  <a:srgbClr val="C00000"/>
                </a:solidFill>
                <a:latin typeface="Montserrat" panose="00000500000000000000" pitchFamily="2" charset="0"/>
                <a:ea typeface="ADLaM Display" panose="02010000000000000000" pitchFamily="2" charset="77"/>
                <a:cs typeface="ADLaM Display" panose="02010000000000000000" pitchFamily="2" charset="77"/>
              </a:rPr>
              <a:t>     lschiavo@unisa.it</a:t>
            </a:r>
            <a:endParaRPr lang="it-IT" sz="3600" dirty="0">
              <a:solidFill>
                <a:srgbClr val="C00000"/>
              </a:solidFill>
            </a:endParaRPr>
          </a:p>
        </p:txBody>
      </p:sp>
    </p:spTree>
    <p:extLst>
      <p:ext uri="{BB962C8B-B14F-4D97-AF65-F5344CB8AC3E}">
        <p14:creationId xmlns:p14="http://schemas.microsoft.com/office/powerpoint/2010/main" val="17455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fade">
                                      <p:cBhvr>
                                        <p:cTn id="14" dur="1000"/>
                                        <p:tgtEl>
                                          <p:spTgt spid="7">
                                            <p:txEl>
                                              <p:pRg st="5" end="5"/>
                                            </p:txEl>
                                          </p:spTgt>
                                        </p:tgtEl>
                                      </p:cBhvr>
                                    </p:animEffect>
                                    <p:anim calcmode="lin" valueType="num">
                                      <p:cBhvr>
                                        <p:cTn id="1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F4F1E-A0AB-6B13-3ECA-24F00126AA00}"/>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261EBEAB-86A8-646A-BF1B-2102FAC87D27}"/>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83736DC0-14EF-4B87-354B-231192722C79}"/>
              </a:ext>
            </a:extLst>
          </p:cNvPr>
          <p:cNvSpPr txBox="1"/>
          <p:nvPr/>
        </p:nvSpPr>
        <p:spPr>
          <a:xfrm>
            <a:off x="2751582" y="265040"/>
            <a:ext cx="6163056" cy="461665"/>
          </a:xfrm>
          <a:prstGeom prst="rect">
            <a:avLst/>
          </a:prstGeom>
          <a:noFill/>
        </p:spPr>
        <p:txBody>
          <a:bodyPr wrap="square" rtlCol="0">
            <a:spAutoFit/>
          </a:bodyPr>
          <a:lstStyle/>
          <a:p>
            <a:pPr algn="ctr"/>
            <a:r>
              <a:rPr lang="it-IT" sz="2400" b="1" dirty="0">
                <a:solidFill>
                  <a:srgbClr val="FFFFFF"/>
                </a:solidFill>
                <a:latin typeface="Montserrat" pitchFamily="2" charset="77"/>
                <a:ea typeface="+mj-ea"/>
                <a:cs typeface="+mj-cs"/>
              </a:rPr>
              <a:t>WEIGHT LOSS MAIN OBJECTIVE</a:t>
            </a:r>
            <a:endParaRPr lang="it-IT" sz="2400" dirty="0"/>
          </a:p>
        </p:txBody>
      </p:sp>
      <p:sp>
        <p:nvSpPr>
          <p:cNvPr id="2" name="CasellaDiTesto 1">
            <a:extLst>
              <a:ext uri="{FF2B5EF4-FFF2-40B4-BE49-F238E27FC236}">
                <a16:creationId xmlns:a16="http://schemas.microsoft.com/office/drawing/2014/main" id="{0019E4CE-64C7-9601-F187-9020FE038681}"/>
              </a:ext>
            </a:extLst>
          </p:cNvPr>
          <p:cNvSpPr txBox="1"/>
          <p:nvPr/>
        </p:nvSpPr>
        <p:spPr>
          <a:xfrm>
            <a:off x="2770632" y="311207"/>
            <a:ext cx="6163056" cy="369332"/>
          </a:xfrm>
          <a:prstGeom prst="rect">
            <a:avLst/>
          </a:prstGeom>
          <a:noFill/>
        </p:spPr>
        <p:txBody>
          <a:bodyPr wrap="square" rtlCol="0">
            <a:spAutoFit/>
          </a:bodyPr>
          <a:lstStyle/>
          <a:p>
            <a:pPr algn="ctr"/>
            <a:r>
              <a:rPr lang="it-IT" b="1" dirty="0">
                <a:solidFill>
                  <a:srgbClr val="FFFFFF"/>
                </a:solidFill>
                <a:latin typeface="Montserrat" pitchFamily="2" charset="77"/>
                <a:ea typeface="+mj-ea"/>
                <a:cs typeface="+mj-cs"/>
              </a:rPr>
              <a:t>TITOLO SLIDE</a:t>
            </a:r>
            <a:endParaRPr lang="it-IT" dirty="0"/>
          </a:p>
        </p:txBody>
      </p:sp>
      <p:pic>
        <p:nvPicPr>
          <p:cNvPr id="3" name="Immagine 2">
            <a:extLst>
              <a:ext uri="{FF2B5EF4-FFF2-40B4-BE49-F238E27FC236}">
                <a16:creationId xmlns:a16="http://schemas.microsoft.com/office/drawing/2014/main" id="{3E0E0F54-07F4-A266-658E-474D6014846F}"/>
              </a:ext>
            </a:extLst>
          </p:cNvPr>
          <p:cNvPicPr>
            <a:picLocks noChangeAspect="1"/>
          </p:cNvPicPr>
          <p:nvPr/>
        </p:nvPicPr>
        <p:blipFill>
          <a:blip r:embed="rId2"/>
          <a:srcRect b="81633"/>
          <a:stretch/>
        </p:blipFill>
        <p:spPr>
          <a:xfrm>
            <a:off x="0" y="282374"/>
            <a:ext cx="12192000" cy="1155901"/>
          </a:xfrm>
          <a:prstGeom prst="rect">
            <a:avLst/>
          </a:prstGeom>
        </p:spPr>
      </p:pic>
      <p:pic>
        <p:nvPicPr>
          <p:cNvPr id="16" name="Immagine 15">
            <a:extLst>
              <a:ext uri="{FF2B5EF4-FFF2-40B4-BE49-F238E27FC236}">
                <a16:creationId xmlns:a16="http://schemas.microsoft.com/office/drawing/2014/main" id="{AD84B6BA-E511-8D54-92AC-DE4F286879D8}"/>
              </a:ext>
            </a:extLst>
          </p:cNvPr>
          <p:cNvPicPr>
            <a:picLocks noChangeAspect="1"/>
          </p:cNvPicPr>
          <p:nvPr/>
        </p:nvPicPr>
        <p:blipFill>
          <a:blip r:embed="rId2"/>
          <a:srcRect t="17898" r="84297"/>
          <a:stretch/>
        </p:blipFill>
        <p:spPr>
          <a:xfrm>
            <a:off x="0" y="1312767"/>
            <a:ext cx="1914525" cy="5166911"/>
          </a:xfrm>
          <a:prstGeom prst="rect">
            <a:avLst/>
          </a:prstGeom>
        </p:spPr>
      </p:pic>
      <p:sp>
        <p:nvSpPr>
          <p:cNvPr id="17" name="CasellaDiTesto 16">
            <a:extLst>
              <a:ext uri="{FF2B5EF4-FFF2-40B4-BE49-F238E27FC236}">
                <a16:creationId xmlns:a16="http://schemas.microsoft.com/office/drawing/2014/main" id="{878F9D0C-9DD2-FFD7-D5FF-B8D0DAE0DB0F}"/>
              </a:ext>
            </a:extLst>
          </p:cNvPr>
          <p:cNvSpPr txBox="1"/>
          <p:nvPr/>
        </p:nvSpPr>
        <p:spPr>
          <a:xfrm>
            <a:off x="2047875" y="922203"/>
            <a:ext cx="3048000" cy="276999"/>
          </a:xfrm>
          <a:prstGeom prst="rect">
            <a:avLst/>
          </a:prstGeom>
          <a:noFill/>
        </p:spPr>
        <p:txBody>
          <a:bodyPr wrap="square">
            <a:spAutoFit/>
          </a:bodyPr>
          <a:lstStyle/>
          <a:p>
            <a:r>
              <a:rPr lang="it-IT" sz="1200" b="1" dirty="0">
                <a:solidFill>
                  <a:srgbClr val="C00000"/>
                </a:solidFill>
              </a:rPr>
              <a:t>JAMA July 2, 2024 Volume 332, Number1</a:t>
            </a:r>
          </a:p>
        </p:txBody>
      </p:sp>
      <p:grpSp>
        <p:nvGrpSpPr>
          <p:cNvPr id="18" name="Gruppo 17">
            <a:extLst>
              <a:ext uri="{FF2B5EF4-FFF2-40B4-BE49-F238E27FC236}">
                <a16:creationId xmlns:a16="http://schemas.microsoft.com/office/drawing/2014/main" id="{04FFFF4D-2A1C-2463-8FF6-B72FB97E679C}"/>
              </a:ext>
            </a:extLst>
          </p:cNvPr>
          <p:cNvGrpSpPr/>
          <p:nvPr/>
        </p:nvGrpSpPr>
        <p:grpSpPr>
          <a:xfrm>
            <a:off x="2047875" y="1372123"/>
            <a:ext cx="5442439" cy="3401271"/>
            <a:chOff x="3250955" y="2428875"/>
            <a:chExt cx="5442439" cy="3401271"/>
          </a:xfrm>
        </p:grpSpPr>
        <p:pic>
          <p:nvPicPr>
            <p:cNvPr id="19" name="Immagine 18">
              <a:extLst>
                <a:ext uri="{FF2B5EF4-FFF2-40B4-BE49-F238E27FC236}">
                  <a16:creationId xmlns:a16="http://schemas.microsoft.com/office/drawing/2014/main" id="{C921F016-AED8-5C32-CE15-F355FAC735A7}"/>
                </a:ext>
              </a:extLst>
            </p:cNvPr>
            <p:cNvPicPr>
              <a:picLocks noChangeAspect="1"/>
            </p:cNvPicPr>
            <p:nvPr/>
          </p:nvPicPr>
          <p:blipFill>
            <a:blip r:embed="rId3"/>
            <a:srcRect b="91944"/>
            <a:stretch/>
          </p:blipFill>
          <p:spPr>
            <a:xfrm>
              <a:off x="3250955" y="2428875"/>
              <a:ext cx="5442439" cy="552450"/>
            </a:xfrm>
            <a:prstGeom prst="rect">
              <a:avLst/>
            </a:prstGeom>
          </p:spPr>
        </p:pic>
        <p:pic>
          <p:nvPicPr>
            <p:cNvPr id="20" name="Immagine 19">
              <a:extLst>
                <a:ext uri="{FF2B5EF4-FFF2-40B4-BE49-F238E27FC236}">
                  <a16:creationId xmlns:a16="http://schemas.microsoft.com/office/drawing/2014/main" id="{39E2EADF-90B4-420C-F142-C44E66832DF6}"/>
                </a:ext>
              </a:extLst>
            </p:cNvPr>
            <p:cNvPicPr>
              <a:picLocks noChangeAspect="1"/>
            </p:cNvPicPr>
            <p:nvPr/>
          </p:nvPicPr>
          <p:blipFill>
            <a:blip r:embed="rId3"/>
            <a:srcRect t="57361"/>
            <a:stretch/>
          </p:blipFill>
          <p:spPr>
            <a:xfrm>
              <a:off x="3250955" y="2905971"/>
              <a:ext cx="5442439" cy="2924175"/>
            </a:xfrm>
            <a:prstGeom prst="rect">
              <a:avLst/>
            </a:prstGeom>
          </p:spPr>
        </p:pic>
      </p:grpSp>
      <p:sp>
        <p:nvSpPr>
          <p:cNvPr id="21" name="CasellaDiTesto 20">
            <a:extLst>
              <a:ext uri="{FF2B5EF4-FFF2-40B4-BE49-F238E27FC236}">
                <a16:creationId xmlns:a16="http://schemas.microsoft.com/office/drawing/2014/main" id="{15BB2514-900F-0D45-841E-E94BF20493A8}"/>
              </a:ext>
            </a:extLst>
          </p:cNvPr>
          <p:cNvSpPr txBox="1"/>
          <p:nvPr/>
        </p:nvSpPr>
        <p:spPr>
          <a:xfrm>
            <a:off x="7677893" y="2550552"/>
            <a:ext cx="4253766" cy="1477328"/>
          </a:xfrm>
          <a:prstGeom prst="rect">
            <a:avLst/>
          </a:prstGeom>
          <a:noFill/>
        </p:spPr>
        <p:txBody>
          <a:bodyPr wrap="square">
            <a:spAutoFit/>
          </a:bodyPr>
          <a:lstStyle/>
          <a:p>
            <a:pPr algn="just"/>
            <a:r>
              <a:rPr lang="en-US" b="1" dirty="0">
                <a:solidFill>
                  <a:srgbClr val="C00000"/>
                </a:solidFill>
              </a:rPr>
              <a:t>Several trials found 25% to 40% of the weight lost was composed of FFM </a:t>
            </a:r>
            <a:r>
              <a:rPr lang="en-US" dirty="0"/>
              <a:t>have led to concerns regarding adverse effects of GLP-1–based anti-obesity medications on body composition changes</a:t>
            </a:r>
            <a:endParaRPr lang="it-IT" dirty="0"/>
          </a:p>
        </p:txBody>
      </p:sp>
      <p:sp>
        <p:nvSpPr>
          <p:cNvPr id="22" name="CasellaDiTesto 21">
            <a:extLst>
              <a:ext uri="{FF2B5EF4-FFF2-40B4-BE49-F238E27FC236}">
                <a16:creationId xmlns:a16="http://schemas.microsoft.com/office/drawing/2014/main" id="{E5AB753B-D22A-819E-1C58-D2542ACE95BB}"/>
              </a:ext>
            </a:extLst>
          </p:cNvPr>
          <p:cNvSpPr txBox="1"/>
          <p:nvPr/>
        </p:nvSpPr>
        <p:spPr>
          <a:xfrm>
            <a:off x="6489220" y="3311306"/>
            <a:ext cx="860485" cy="369332"/>
          </a:xfrm>
          <a:prstGeom prst="rect">
            <a:avLst/>
          </a:prstGeom>
          <a:noFill/>
        </p:spPr>
        <p:txBody>
          <a:bodyPr wrap="square">
            <a:spAutoFit/>
          </a:bodyPr>
          <a:lstStyle/>
          <a:p>
            <a:r>
              <a:rPr lang="en-US" b="1" dirty="0">
                <a:solidFill>
                  <a:srgbClr val="C00000"/>
                </a:solidFill>
              </a:rPr>
              <a:t>1:3</a:t>
            </a:r>
            <a:endParaRPr lang="it-IT" dirty="0"/>
          </a:p>
        </p:txBody>
      </p:sp>
    </p:spTree>
    <p:extLst>
      <p:ext uri="{BB962C8B-B14F-4D97-AF65-F5344CB8AC3E}">
        <p14:creationId xmlns:p14="http://schemas.microsoft.com/office/powerpoint/2010/main" val="8156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3F9F5-6AE1-3812-3C66-6FA58BDFB08F}"/>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AFACFA0-1F1B-F616-9489-E10AC245259E}"/>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uppo 4">
            <a:extLst>
              <a:ext uri="{FF2B5EF4-FFF2-40B4-BE49-F238E27FC236}">
                <a16:creationId xmlns:a16="http://schemas.microsoft.com/office/drawing/2014/main" id="{CE465AEC-942F-E1E9-9846-E5C5B6C38FCC}"/>
              </a:ext>
            </a:extLst>
          </p:cNvPr>
          <p:cNvGrpSpPr/>
          <p:nvPr/>
        </p:nvGrpSpPr>
        <p:grpSpPr>
          <a:xfrm>
            <a:off x="0" y="0"/>
            <a:ext cx="12192184" cy="1030393"/>
            <a:chOff x="1" y="1"/>
            <a:chExt cx="12192184" cy="1030393"/>
          </a:xfrm>
          <a:solidFill>
            <a:srgbClr val="002060"/>
          </a:solidFill>
        </p:grpSpPr>
        <p:sp>
          <p:nvSpPr>
            <p:cNvPr id="6" name="object 2">
              <a:extLst>
                <a:ext uri="{FF2B5EF4-FFF2-40B4-BE49-F238E27FC236}">
                  <a16:creationId xmlns:a16="http://schemas.microsoft.com/office/drawing/2014/main" id="{8F8BCD1C-0751-AFFF-5B27-9F2EF1D5F0A1}"/>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800" dirty="0"/>
            </a:p>
          </p:txBody>
        </p:sp>
        <p:sp>
          <p:nvSpPr>
            <p:cNvPr id="7" name="object 5">
              <a:extLst>
                <a:ext uri="{FF2B5EF4-FFF2-40B4-BE49-F238E27FC236}">
                  <a16:creationId xmlns:a16="http://schemas.microsoft.com/office/drawing/2014/main" id="{707D9015-93BF-B83B-721F-51EE08EBF8A2}"/>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800"/>
            </a:p>
          </p:txBody>
        </p:sp>
      </p:grpSp>
      <p:pic>
        <p:nvPicPr>
          <p:cNvPr id="9" name="Immagine 8">
            <a:extLst>
              <a:ext uri="{FF2B5EF4-FFF2-40B4-BE49-F238E27FC236}">
                <a16:creationId xmlns:a16="http://schemas.microsoft.com/office/drawing/2014/main" id="{D7CB2F8E-E916-042C-5E1B-9BC28E08B453}"/>
              </a:ext>
            </a:extLst>
          </p:cNvPr>
          <p:cNvPicPr>
            <a:picLocks noChangeAspect="1"/>
          </p:cNvPicPr>
          <p:nvPr/>
        </p:nvPicPr>
        <p:blipFill>
          <a:blip r:embed="rId2"/>
          <a:stretch>
            <a:fillRect/>
          </a:stretch>
        </p:blipFill>
        <p:spPr>
          <a:xfrm>
            <a:off x="607060" y="740559"/>
            <a:ext cx="5075172" cy="2008764"/>
          </a:xfrm>
          <a:prstGeom prst="rect">
            <a:avLst/>
          </a:prstGeom>
        </p:spPr>
      </p:pic>
      <p:pic>
        <p:nvPicPr>
          <p:cNvPr id="10" name="Immagine 9">
            <a:extLst>
              <a:ext uri="{FF2B5EF4-FFF2-40B4-BE49-F238E27FC236}">
                <a16:creationId xmlns:a16="http://schemas.microsoft.com/office/drawing/2014/main" id="{9D320D14-E5B1-B82E-628E-030750F09956}"/>
              </a:ext>
            </a:extLst>
          </p:cNvPr>
          <p:cNvPicPr>
            <a:picLocks noChangeAspect="1"/>
          </p:cNvPicPr>
          <p:nvPr/>
        </p:nvPicPr>
        <p:blipFill>
          <a:blip r:embed="rId3"/>
          <a:stretch>
            <a:fillRect/>
          </a:stretch>
        </p:blipFill>
        <p:spPr>
          <a:xfrm>
            <a:off x="0" y="2831619"/>
            <a:ext cx="8161660" cy="3948916"/>
          </a:xfrm>
          <a:prstGeom prst="rect">
            <a:avLst/>
          </a:prstGeom>
        </p:spPr>
      </p:pic>
      <p:sp>
        <p:nvSpPr>
          <p:cNvPr id="11" name="Rettangolo 10">
            <a:extLst>
              <a:ext uri="{FF2B5EF4-FFF2-40B4-BE49-F238E27FC236}">
                <a16:creationId xmlns:a16="http://schemas.microsoft.com/office/drawing/2014/main" id="{C5C63656-0705-0E42-B2F2-03B14D24DA06}"/>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4" descr="Which is the Most Accurate Body Fat Calculator / Measurement Method? |  Exercise Biology">
            <a:extLst>
              <a:ext uri="{FF2B5EF4-FFF2-40B4-BE49-F238E27FC236}">
                <a16:creationId xmlns:a16="http://schemas.microsoft.com/office/drawing/2014/main" id="{F10BD073-7448-014A-16DA-3F92D92B70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46" t="3095" r="16666" b="14584"/>
          <a:stretch/>
        </p:blipFill>
        <p:spPr bwMode="auto">
          <a:xfrm>
            <a:off x="4060190" y="3564926"/>
            <a:ext cx="3467100" cy="3064163"/>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FDB386C4-E21F-2550-D900-CECED14BAE17}"/>
              </a:ext>
            </a:extLst>
          </p:cNvPr>
          <p:cNvSpPr txBox="1"/>
          <p:nvPr/>
        </p:nvSpPr>
        <p:spPr>
          <a:xfrm>
            <a:off x="6200324" y="3010971"/>
            <a:ext cx="2612842" cy="261610"/>
          </a:xfrm>
          <a:prstGeom prst="rect">
            <a:avLst/>
          </a:prstGeom>
          <a:noFill/>
        </p:spPr>
        <p:txBody>
          <a:bodyPr wrap="square">
            <a:spAutoFit/>
          </a:bodyPr>
          <a:lstStyle/>
          <a:p>
            <a:r>
              <a:rPr lang="en-US" sz="1100" b="1" dirty="0">
                <a:solidFill>
                  <a:srgbClr val="C00000"/>
                </a:solidFill>
              </a:rPr>
              <a:t>LCD = - 500 calories per day</a:t>
            </a:r>
            <a:endParaRPr lang="it-IT" sz="1100" b="1" dirty="0">
              <a:solidFill>
                <a:srgbClr val="C00000"/>
              </a:solidFill>
            </a:endParaRPr>
          </a:p>
        </p:txBody>
      </p:sp>
      <p:sp>
        <p:nvSpPr>
          <p:cNvPr id="14" name="CasellaDiTesto 13">
            <a:extLst>
              <a:ext uri="{FF2B5EF4-FFF2-40B4-BE49-F238E27FC236}">
                <a16:creationId xmlns:a16="http://schemas.microsoft.com/office/drawing/2014/main" id="{404225D8-FE17-0F95-670B-61B56B1B3781}"/>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sp>
        <p:nvSpPr>
          <p:cNvPr id="15" name="CasellaDiTesto 14">
            <a:extLst>
              <a:ext uri="{FF2B5EF4-FFF2-40B4-BE49-F238E27FC236}">
                <a16:creationId xmlns:a16="http://schemas.microsoft.com/office/drawing/2014/main" id="{F75A4A7E-4604-D2BB-BBEA-AB2ACBB4A24D}"/>
              </a:ext>
            </a:extLst>
          </p:cNvPr>
          <p:cNvSpPr txBox="1"/>
          <p:nvPr/>
        </p:nvSpPr>
        <p:spPr>
          <a:xfrm>
            <a:off x="3450590" y="4079105"/>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33.9%</a:t>
            </a:r>
            <a:endParaRPr lang="it-IT" sz="1400" dirty="0">
              <a:solidFill>
                <a:srgbClr val="C00000"/>
              </a:solidFill>
            </a:endParaRPr>
          </a:p>
        </p:txBody>
      </p:sp>
      <p:sp>
        <p:nvSpPr>
          <p:cNvPr id="23" name="CasellaDiTesto 22">
            <a:extLst>
              <a:ext uri="{FF2B5EF4-FFF2-40B4-BE49-F238E27FC236}">
                <a16:creationId xmlns:a16="http://schemas.microsoft.com/office/drawing/2014/main" id="{10302536-C247-8EC7-EAFC-0C2F3672E8D7}"/>
              </a:ext>
            </a:extLst>
          </p:cNvPr>
          <p:cNvSpPr txBox="1"/>
          <p:nvPr/>
        </p:nvSpPr>
        <p:spPr>
          <a:xfrm>
            <a:off x="7322981" y="4079105"/>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10.9%</a:t>
            </a:r>
            <a:endParaRPr lang="it-IT" sz="1400" dirty="0">
              <a:solidFill>
                <a:srgbClr val="C00000"/>
              </a:solidFill>
            </a:endParaRPr>
          </a:p>
        </p:txBody>
      </p:sp>
      <p:sp>
        <p:nvSpPr>
          <p:cNvPr id="24" name="CasellaDiTesto 23">
            <a:extLst>
              <a:ext uri="{FF2B5EF4-FFF2-40B4-BE49-F238E27FC236}">
                <a16:creationId xmlns:a16="http://schemas.microsoft.com/office/drawing/2014/main" id="{E20D8F23-B161-7315-28E1-D356407348F2}"/>
              </a:ext>
            </a:extLst>
          </p:cNvPr>
          <p:cNvSpPr txBox="1"/>
          <p:nvPr/>
        </p:nvSpPr>
        <p:spPr>
          <a:xfrm>
            <a:off x="8418962" y="3632828"/>
            <a:ext cx="3550285" cy="1200329"/>
          </a:xfrm>
          <a:prstGeom prst="rect">
            <a:avLst/>
          </a:prstGeom>
          <a:noFill/>
        </p:spPr>
        <p:txBody>
          <a:bodyPr wrap="square">
            <a:spAutoFit/>
          </a:bodyPr>
          <a:lstStyle/>
          <a:p>
            <a:pPr algn="just"/>
            <a:r>
              <a:rPr lang="en-US" b="1" i="0" u="none" strike="noStrike" baseline="0" dirty="0">
                <a:solidFill>
                  <a:srgbClr val="00B050"/>
                </a:solidFill>
                <a:latin typeface="+mj-lt"/>
              </a:rPr>
              <a:t>Therefore, preventive measures should be implemented early during TZP therapy to mitigate FFM loss and preserve MS and RMR</a:t>
            </a:r>
            <a:endParaRPr lang="it-IT" b="1" dirty="0">
              <a:solidFill>
                <a:srgbClr val="00B050"/>
              </a:solidFill>
              <a:latin typeface="+mj-lt"/>
            </a:endParaRPr>
          </a:p>
        </p:txBody>
      </p:sp>
      <p:pic>
        <p:nvPicPr>
          <p:cNvPr id="3" name="Immagine 2">
            <a:extLst>
              <a:ext uri="{FF2B5EF4-FFF2-40B4-BE49-F238E27FC236}">
                <a16:creationId xmlns:a16="http://schemas.microsoft.com/office/drawing/2014/main" id="{63613CF4-94DC-8F65-45C3-DE16D8B6B5D7}"/>
              </a:ext>
            </a:extLst>
          </p:cNvPr>
          <p:cNvPicPr>
            <a:picLocks noChangeAspect="1"/>
          </p:cNvPicPr>
          <p:nvPr/>
        </p:nvPicPr>
        <p:blipFill>
          <a:blip r:embed="rId5"/>
          <a:stretch>
            <a:fillRect/>
          </a:stretch>
        </p:blipFill>
        <p:spPr>
          <a:xfrm>
            <a:off x="6150359" y="750085"/>
            <a:ext cx="5325614" cy="1926111"/>
          </a:xfrm>
          <a:prstGeom prst="rect">
            <a:avLst/>
          </a:prstGeom>
        </p:spPr>
      </p:pic>
      <p:sp>
        <p:nvSpPr>
          <p:cNvPr id="16" name="CasellaDiTesto 15">
            <a:extLst>
              <a:ext uri="{FF2B5EF4-FFF2-40B4-BE49-F238E27FC236}">
                <a16:creationId xmlns:a16="http://schemas.microsoft.com/office/drawing/2014/main" id="{4931B830-3FA2-69FD-10AB-BDCF4D5D9770}"/>
              </a:ext>
            </a:extLst>
          </p:cNvPr>
          <p:cNvSpPr txBox="1"/>
          <p:nvPr/>
        </p:nvSpPr>
        <p:spPr>
          <a:xfrm>
            <a:off x="7322981" y="722616"/>
            <a:ext cx="6094378" cy="307777"/>
          </a:xfrm>
          <a:prstGeom prst="rect">
            <a:avLst/>
          </a:prstGeom>
          <a:noFill/>
        </p:spPr>
        <p:txBody>
          <a:bodyPr wrap="square">
            <a:spAutoFit/>
          </a:bodyPr>
          <a:lstStyle/>
          <a:p>
            <a:r>
              <a:rPr lang="it-IT" sz="1400" b="1" dirty="0"/>
              <a:t>Diabetes Obes Metab.2025;27:2720-29</a:t>
            </a:r>
          </a:p>
        </p:txBody>
      </p:sp>
    </p:spTree>
    <p:extLst>
      <p:ext uri="{BB962C8B-B14F-4D97-AF65-F5344CB8AC3E}">
        <p14:creationId xmlns:p14="http://schemas.microsoft.com/office/powerpoint/2010/main" val="58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B278-7E74-1FFD-E08D-FE1E2E65885B}"/>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E2BE2EB-E3C8-6E79-FC9B-7E9791D256D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Reduction of FM (kg) after VLCKD. n Comparison of the mean difference in FM (kg) between VLCKD and controls.</a:t>
            </a:r>
            <a:endParaRPr lang="it-IT" dirty="0"/>
          </a:p>
        </p:txBody>
      </p:sp>
      <p:sp>
        <p:nvSpPr>
          <p:cNvPr id="14" name="CasellaDiTesto 13">
            <a:extLst>
              <a:ext uri="{FF2B5EF4-FFF2-40B4-BE49-F238E27FC236}">
                <a16:creationId xmlns:a16="http://schemas.microsoft.com/office/drawing/2014/main" id="{D516D4C2-3375-13D1-DDFD-700670BCD827}"/>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2" name="Picture 2" descr="grafico_tirzepatide.png">
            <a:extLst>
              <a:ext uri="{FF2B5EF4-FFF2-40B4-BE49-F238E27FC236}">
                <a16:creationId xmlns:a16="http://schemas.microsoft.com/office/drawing/2014/main" id="{6684C3B9-930D-4A84-BF9D-F033385FB407}"/>
              </a:ext>
            </a:extLst>
          </p:cNvPr>
          <p:cNvPicPr>
            <a:picLocks noChangeAspect="1"/>
          </p:cNvPicPr>
          <p:nvPr/>
        </p:nvPicPr>
        <p:blipFill>
          <a:blip r:embed="rId2"/>
          <a:srcRect t="6208"/>
          <a:stretch>
            <a:fillRect/>
          </a:stretch>
        </p:blipFill>
        <p:spPr>
          <a:xfrm>
            <a:off x="911860" y="1116439"/>
            <a:ext cx="8525033" cy="4797479"/>
          </a:xfrm>
          <a:prstGeom prst="rect">
            <a:avLst/>
          </a:prstGeom>
        </p:spPr>
      </p:pic>
      <p:sp>
        <p:nvSpPr>
          <p:cNvPr id="3" name="Content Placeholder 2">
            <a:extLst>
              <a:ext uri="{FF2B5EF4-FFF2-40B4-BE49-F238E27FC236}">
                <a16:creationId xmlns:a16="http://schemas.microsoft.com/office/drawing/2014/main" id="{A65196E4-8924-6BB3-7ECC-053D0C5716D8}"/>
              </a:ext>
            </a:extLst>
          </p:cNvPr>
          <p:cNvSpPr txBox="1">
            <a:spLocks/>
          </p:cNvSpPr>
          <p:nvPr/>
        </p:nvSpPr>
        <p:spPr>
          <a:xfrm>
            <a:off x="9554597" y="2886229"/>
            <a:ext cx="2194560" cy="4216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sz="1600" b="1" dirty="0"/>
              <a:t>I valori tra parentesi mostrano la proporzione della perdita totale a 24 settimane</a:t>
            </a:r>
          </a:p>
        </p:txBody>
      </p:sp>
      <p:sp>
        <p:nvSpPr>
          <p:cNvPr id="5" name="Content Placeholder 2">
            <a:extLst>
              <a:ext uri="{FF2B5EF4-FFF2-40B4-BE49-F238E27FC236}">
                <a16:creationId xmlns:a16="http://schemas.microsoft.com/office/drawing/2014/main" id="{44F363A1-1CF8-745B-6345-9D93E0B85A88}"/>
              </a:ext>
            </a:extLst>
          </p:cNvPr>
          <p:cNvSpPr txBox="1">
            <a:spLocks/>
          </p:cNvSpPr>
          <p:nvPr/>
        </p:nvSpPr>
        <p:spPr>
          <a:xfrm>
            <a:off x="151968" y="5722778"/>
            <a:ext cx="4145280" cy="11352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100" dirty="0"/>
              <a:t>Rubino D, et al. NEJM 2021;384:989–1002</a:t>
            </a:r>
          </a:p>
          <a:p>
            <a:pPr marL="0" indent="0">
              <a:buNone/>
            </a:pPr>
            <a:r>
              <a:rPr lang="it-IT" sz="1100" dirty="0"/>
              <a:t>Wharton S, et al. Obesity (Silver Spring). 2023;31(6):1333–1342</a:t>
            </a:r>
          </a:p>
          <a:p>
            <a:pPr marL="0" indent="0">
              <a:buNone/>
            </a:pPr>
            <a:r>
              <a:rPr lang="it-IT" sz="1100" dirty="0"/>
              <a:t>Schiavo L, et al. Nutrients. 2025</a:t>
            </a:r>
          </a:p>
          <a:p>
            <a:pPr marL="0" indent="0">
              <a:buNone/>
            </a:pPr>
            <a:r>
              <a:rPr lang="it-IT" sz="1100" dirty="0"/>
              <a:t>Look M, et al. Diabetes Obes Metab. 2025;27:2720–2729</a:t>
            </a:r>
          </a:p>
          <a:p>
            <a:pPr marL="0" indent="0">
              <a:buNone/>
            </a:pPr>
            <a:r>
              <a:rPr lang="it-IT" sz="1100" dirty="0"/>
              <a:t>Tinsley GM, Heymsfield SB. J Endocr Soc. 2024;8(11):bvae164</a:t>
            </a:r>
          </a:p>
        </p:txBody>
      </p:sp>
      <p:grpSp>
        <p:nvGrpSpPr>
          <p:cNvPr id="6" name="Gruppo 5">
            <a:extLst>
              <a:ext uri="{FF2B5EF4-FFF2-40B4-BE49-F238E27FC236}">
                <a16:creationId xmlns:a16="http://schemas.microsoft.com/office/drawing/2014/main" id="{5C17D58C-62A1-939B-67DC-345F4E8E04A1}"/>
              </a:ext>
            </a:extLst>
          </p:cNvPr>
          <p:cNvGrpSpPr/>
          <p:nvPr/>
        </p:nvGrpSpPr>
        <p:grpSpPr>
          <a:xfrm>
            <a:off x="152400" y="152400"/>
            <a:ext cx="12192184" cy="1030393"/>
            <a:chOff x="1" y="1"/>
            <a:chExt cx="12192184" cy="1030393"/>
          </a:xfrm>
          <a:solidFill>
            <a:srgbClr val="002060"/>
          </a:solidFill>
        </p:grpSpPr>
        <p:sp>
          <p:nvSpPr>
            <p:cNvPr id="7" name="object 2">
              <a:extLst>
                <a:ext uri="{FF2B5EF4-FFF2-40B4-BE49-F238E27FC236}">
                  <a16:creationId xmlns:a16="http://schemas.microsoft.com/office/drawing/2014/main" id="{B486C620-4A8B-65BD-065B-1C11173F3589}"/>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800" dirty="0"/>
            </a:p>
          </p:txBody>
        </p:sp>
        <p:sp>
          <p:nvSpPr>
            <p:cNvPr id="8" name="object 5">
              <a:extLst>
                <a:ext uri="{FF2B5EF4-FFF2-40B4-BE49-F238E27FC236}">
                  <a16:creationId xmlns:a16="http://schemas.microsoft.com/office/drawing/2014/main" id="{1CE3EFEF-B528-4D19-D2A7-0747A9CBE68D}"/>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800"/>
            </a:p>
          </p:txBody>
        </p:sp>
      </p:grpSp>
      <p:sp>
        <p:nvSpPr>
          <p:cNvPr id="9" name="CasellaDiTesto 8">
            <a:extLst>
              <a:ext uri="{FF2B5EF4-FFF2-40B4-BE49-F238E27FC236}">
                <a16:creationId xmlns:a16="http://schemas.microsoft.com/office/drawing/2014/main" id="{D743C39F-9026-1771-7A38-10FFAA072DD4}"/>
              </a:ext>
            </a:extLst>
          </p:cNvPr>
          <p:cNvSpPr txBox="1"/>
          <p:nvPr/>
        </p:nvSpPr>
        <p:spPr>
          <a:xfrm>
            <a:off x="1970961" y="403587"/>
            <a:ext cx="8525033"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WEIGHT, FM and FFM LOSS AT 24 WEEKS</a:t>
            </a:r>
            <a:endParaRPr lang="it-IT" sz="2400" dirty="0"/>
          </a:p>
        </p:txBody>
      </p:sp>
    </p:spTree>
    <p:extLst>
      <p:ext uri="{BB962C8B-B14F-4D97-AF65-F5344CB8AC3E}">
        <p14:creationId xmlns:p14="http://schemas.microsoft.com/office/powerpoint/2010/main" val="6518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FF7D1-4841-FB63-B5D6-2ACE5AE7DB3D}"/>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A47D8154-01AE-71BD-0E1A-74283A1C7DC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B6F2CEC-65DD-AB62-C0CF-217A54F20A39}"/>
              </a:ext>
            </a:extLst>
          </p:cNvPr>
          <p:cNvSpPr/>
          <p:nvPr/>
        </p:nvSpPr>
        <p:spPr>
          <a:xfrm>
            <a:off x="3479164" y="3212981"/>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EF8C58E6-C94E-8A0D-B6BB-9538C988C7AF}"/>
              </a:ext>
            </a:extLst>
          </p:cNvPr>
          <p:cNvPicPr>
            <a:picLocks noChangeAspect="1"/>
          </p:cNvPicPr>
          <p:nvPr/>
        </p:nvPicPr>
        <p:blipFill>
          <a:blip r:embed="rId2" cstate="print"/>
          <a:stretch>
            <a:fillRect/>
          </a:stretch>
        </p:blipFill>
        <p:spPr>
          <a:xfrm>
            <a:off x="0" y="209290"/>
            <a:ext cx="6430296" cy="2324292"/>
          </a:xfrm>
          <a:prstGeom prst="rect">
            <a:avLst/>
          </a:prstGeom>
        </p:spPr>
      </p:pic>
      <p:sp>
        <p:nvSpPr>
          <p:cNvPr id="3" name="CasellaDiTesto 2">
            <a:extLst>
              <a:ext uri="{FF2B5EF4-FFF2-40B4-BE49-F238E27FC236}">
                <a16:creationId xmlns:a16="http://schemas.microsoft.com/office/drawing/2014/main" id="{36B5D1D9-1CFD-257A-3D23-8E22A8F81D6C}"/>
              </a:ext>
            </a:extLst>
          </p:cNvPr>
          <p:cNvSpPr txBox="1"/>
          <p:nvPr/>
        </p:nvSpPr>
        <p:spPr>
          <a:xfrm>
            <a:off x="6253315" y="3782126"/>
            <a:ext cx="5642302" cy="923330"/>
          </a:xfrm>
          <a:prstGeom prst="rect">
            <a:avLst/>
          </a:prstGeom>
          <a:noFill/>
        </p:spPr>
        <p:txBody>
          <a:bodyPr wrap="square">
            <a:spAutoFit/>
          </a:bodyPr>
          <a:lstStyle/>
          <a:p>
            <a:pPr algn="just"/>
            <a:r>
              <a:rPr lang="it-IT" b="1" dirty="0">
                <a:solidFill>
                  <a:srgbClr val="C00000"/>
                </a:solidFill>
              </a:rPr>
              <a:t>In the absence of specific postoperative nutritional care, the early and acute loss of weight 1 month after BS is also due to a considerable body FFM loss.</a:t>
            </a:r>
          </a:p>
        </p:txBody>
      </p:sp>
      <p:pic>
        <p:nvPicPr>
          <p:cNvPr id="8" name="Immagine 7">
            <a:extLst>
              <a:ext uri="{FF2B5EF4-FFF2-40B4-BE49-F238E27FC236}">
                <a16:creationId xmlns:a16="http://schemas.microsoft.com/office/drawing/2014/main" id="{96E5E28B-7DB6-3975-66E1-145521FD6556}"/>
              </a:ext>
            </a:extLst>
          </p:cNvPr>
          <p:cNvPicPr>
            <a:picLocks noChangeAspect="1"/>
          </p:cNvPicPr>
          <p:nvPr/>
        </p:nvPicPr>
        <p:blipFill>
          <a:blip r:embed="rId3" cstate="print"/>
          <a:stretch>
            <a:fillRect/>
          </a:stretch>
        </p:blipFill>
        <p:spPr>
          <a:xfrm>
            <a:off x="579681" y="2577610"/>
            <a:ext cx="5516318" cy="3877365"/>
          </a:xfrm>
          <a:prstGeom prst="rect">
            <a:avLst/>
          </a:prstGeom>
        </p:spPr>
      </p:pic>
      <p:sp>
        <p:nvSpPr>
          <p:cNvPr id="16" name="CasellaDiTesto 15">
            <a:extLst>
              <a:ext uri="{FF2B5EF4-FFF2-40B4-BE49-F238E27FC236}">
                <a16:creationId xmlns:a16="http://schemas.microsoft.com/office/drawing/2014/main" id="{E5FAC39B-F2DD-B3AE-AB19-72FEBB902678}"/>
              </a:ext>
            </a:extLst>
          </p:cNvPr>
          <p:cNvSpPr txBox="1"/>
          <p:nvPr/>
        </p:nvSpPr>
        <p:spPr>
          <a:xfrm>
            <a:off x="7187379" y="1969711"/>
            <a:ext cx="4424938" cy="1477328"/>
          </a:xfrm>
          <a:prstGeom prst="rect">
            <a:avLst/>
          </a:prstGeom>
          <a:noFill/>
        </p:spPr>
        <p:txBody>
          <a:bodyPr wrap="square">
            <a:spAutoFit/>
          </a:bodyPr>
          <a:lstStyle/>
          <a:p>
            <a:r>
              <a:rPr lang="en-US" b="1" dirty="0"/>
              <a:t>Patients: 41 (33 women, 80.5%)</a:t>
            </a:r>
          </a:p>
          <a:p>
            <a:r>
              <a:rPr lang="en-US" b="1" dirty="0"/>
              <a:t>One month after SG:</a:t>
            </a:r>
          </a:p>
          <a:p>
            <a:pPr marL="285750" indent="-285750">
              <a:buFont typeface="Arial" panose="020B0604020202020204" pitchFamily="34" charset="0"/>
              <a:buChar char="•"/>
            </a:pPr>
            <a:r>
              <a:rPr lang="en-US" i="1" dirty="0"/>
              <a:t>Mean weight loss was –9.8 kg ± 2.6 kg</a:t>
            </a:r>
          </a:p>
          <a:p>
            <a:pPr marL="285750" indent="-285750">
              <a:buFont typeface="Arial" panose="020B0604020202020204" pitchFamily="34" charset="0"/>
              <a:buChar char="•"/>
            </a:pPr>
            <a:r>
              <a:rPr lang="en-US" i="1" dirty="0"/>
              <a:t>Decrease in FM: -8.3 ± 4.0%</a:t>
            </a:r>
          </a:p>
          <a:p>
            <a:pPr marL="285750" indent="-285750">
              <a:buFont typeface="Arial" panose="020B0604020202020204" pitchFamily="34" charset="0"/>
              <a:buChar char="•"/>
            </a:pPr>
            <a:r>
              <a:rPr lang="en-US" i="1" dirty="0"/>
              <a:t>Decrease in LTM: from – 7.3 to 9.5 %</a:t>
            </a:r>
            <a:endParaRPr lang="it-IT" i="1" dirty="0"/>
          </a:p>
        </p:txBody>
      </p:sp>
    </p:spTree>
    <p:extLst>
      <p:ext uri="{BB962C8B-B14F-4D97-AF65-F5344CB8AC3E}">
        <p14:creationId xmlns:p14="http://schemas.microsoft.com/office/powerpoint/2010/main" val="222620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C855A-4226-550A-89D0-2A148CA8A137}"/>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BACD081A-71AF-CD21-3622-7C346750C35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970C1F8-DCEC-7365-9F57-1756E13DD937}"/>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04A9BDA4-E801-5DD9-B7E4-6D4358648B4C}"/>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D9FFD16D-95D1-7630-EC94-EFE4D411DAE3}"/>
              </a:ext>
            </a:extLst>
          </p:cNvPr>
          <p:cNvGrpSpPr/>
          <p:nvPr/>
        </p:nvGrpSpPr>
        <p:grpSpPr>
          <a:xfrm>
            <a:off x="127816" y="502685"/>
            <a:ext cx="7517115" cy="2324292"/>
            <a:chOff x="0" y="355205"/>
            <a:chExt cx="7517115" cy="2324292"/>
          </a:xfrm>
        </p:grpSpPr>
        <p:pic>
          <p:nvPicPr>
            <p:cNvPr id="3" name="Immagine 2">
              <a:extLst>
                <a:ext uri="{FF2B5EF4-FFF2-40B4-BE49-F238E27FC236}">
                  <a16:creationId xmlns:a16="http://schemas.microsoft.com/office/drawing/2014/main" id="{07801DEB-8776-4F8D-DCBA-9851043C8BAC}"/>
                </a:ext>
              </a:extLst>
            </p:cNvPr>
            <p:cNvPicPr>
              <a:picLocks noChangeAspect="1"/>
            </p:cNvPicPr>
            <p:nvPr/>
          </p:nvPicPr>
          <p:blipFill>
            <a:blip r:embed="rId2" cstate="print"/>
            <a:stretch>
              <a:fillRect/>
            </a:stretch>
          </p:blipFill>
          <p:spPr>
            <a:xfrm>
              <a:off x="0" y="355205"/>
              <a:ext cx="6430296" cy="2324292"/>
            </a:xfrm>
            <a:prstGeom prst="rect">
              <a:avLst/>
            </a:prstGeom>
          </p:spPr>
        </p:pic>
        <p:sp>
          <p:nvSpPr>
            <p:cNvPr id="5" name="CasellaDiTesto 4">
              <a:extLst>
                <a:ext uri="{FF2B5EF4-FFF2-40B4-BE49-F238E27FC236}">
                  <a16:creationId xmlns:a16="http://schemas.microsoft.com/office/drawing/2014/main" id="{55AEC13F-3FA4-80B1-CFB2-7416EE598008}"/>
                </a:ext>
              </a:extLst>
            </p:cNvPr>
            <p:cNvSpPr txBox="1"/>
            <p:nvPr/>
          </p:nvSpPr>
          <p:spPr>
            <a:xfrm>
              <a:off x="4674885" y="536403"/>
              <a:ext cx="2842230" cy="307777"/>
            </a:xfrm>
            <a:prstGeom prst="rect">
              <a:avLst/>
            </a:prstGeom>
            <a:noFill/>
          </p:spPr>
          <p:txBody>
            <a:bodyPr wrap="square">
              <a:spAutoFit/>
            </a:bodyPr>
            <a:lstStyle/>
            <a:p>
              <a:r>
                <a:rPr lang="it-IT" sz="1400" dirty="0"/>
                <a:t>2022;23:e13370</a:t>
              </a:r>
            </a:p>
          </p:txBody>
        </p:sp>
      </p:grpSp>
      <p:pic>
        <p:nvPicPr>
          <p:cNvPr id="6" name="Immagine 5">
            <a:extLst>
              <a:ext uri="{FF2B5EF4-FFF2-40B4-BE49-F238E27FC236}">
                <a16:creationId xmlns:a16="http://schemas.microsoft.com/office/drawing/2014/main" id="{A4C4B7AD-1189-1B1B-98BB-35CFE829E8EB}"/>
              </a:ext>
            </a:extLst>
          </p:cNvPr>
          <p:cNvPicPr>
            <a:picLocks noChangeAspect="1"/>
          </p:cNvPicPr>
          <p:nvPr/>
        </p:nvPicPr>
        <p:blipFill>
          <a:blip r:embed="rId3" cstate="print"/>
          <a:srcRect b="42521"/>
          <a:stretch/>
        </p:blipFill>
        <p:spPr>
          <a:xfrm>
            <a:off x="127816" y="3074903"/>
            <a:ext cx="8535591" cy="2338113"/>
          </a:xfrm>
          <a:prstGeom prst="rect">
            <a:avLst/>
          </a:prstGeom>
        </p:spPr>
      </p:pic>
      <p:sp>
        <p:nvSpPr>
          <p:cNvPr id="7" name="CasellaDiTesto 6">
            <a:extLst>
              <a:ext uri="{FF2B5EF4-FFF2-40B4-BE49-F238E27FC236}">
                <a16:creationId xmlns:a16="http://schemas.microsoft.com/office/drawing/2014/main" id="{02631716-16D1-9E6F-D067-E5DBEA918702}"/>
              </a:ext>
            </a:extLst>
          </p:cNvPr>
          <p:cNvSpPr txBox="1"/>
          <p:nvPr/>
        </p:nvSpPr>
        <p:spPr>
          <a:xfrm>
            <a:off x="9002800" y="3857960"/>
            <a:ext cx="2247090" cy="1323439"/>
          </a:xfrm>
          <a:prstGeom prst="rect">
            <a:avLst/>
          </a:prstGeom>
          <a:noFill/>
        </p:spPr>
        <p:txBody>
          <a:bodyPr wrap="square">
            <a:spAutoFit/>
          </a:bodyPr>
          <a:lstStyle/>
          <a:p>
            <a:pPr algn="ctr"/>
            <a:r>
              <a:rPr lang="en-US" sz="2000" b="1" dirty="0">
                <a:solidFill>
                  <a:srgbClr val="C00000"/>
                </a:solidFill>
              </a:rPr>
              <a:t>55% of FFM loss is lost within the first post operative 3 months</a:t>
            </a:r>
            <a:endParaRPr lang="it-IT" sz="2000" b="1" i="1" dirty="0">
              <a:solidFill>
                <a:srgbClr val="C00000"/>
              </a:solidFill>
            </a:endParaRPr>
          </a:p>
        </p:txBody>
      </p:sp>
      <p:sp>
        <p:nvSpPr>
          <p:cNvPr id="8" name="CasellaDiTesto 7">
            <a:extLst>
              <a:ext uri="{FF2B5EF4-FFF2-40B4-BE49-F238E27FC236}">
                <a16:creationId xmlns:a16="http://schemas.microsoft.com/office/drawing/2014/main" id="{C8DE2708-473A-967E-91D8-ADB6D4B6D162}"/>
              </a:ext>
            </a:extLst>
          </p:cNvPr>
          <p:cNvSpPr txBox="1"/>
          <p:nvPr/>
        </p:nvSpPr>
        <p:spPr>
          <a:xfrm>
            <a:off x="1596423" y="5989451"/>
            <a:ext cx="8999153" cy="369332"/>
          </a:xfrm>
          <a:prstGeom prst="rect">
            <a:avLst/>
          </a:prstGeom>
          <a:noFill/>
        </p:spPr>
        <p:txBody>
          <a:bodyPr wrap="square">
            <a:spAutoFit/>
          </a:bodyPr>
          <a:lstStyle/>
          <a:p>
            <a:r>
              <a:rPr lang="en-US" b="1" dirty="0">
                <a:solidFill>
                  <a:srgbClr val="C00000"/>
                </a:solidFill>
                <a:effectLst>
                  <a:outerShdw blurRad="38100" dist="38100" dir="2700000" algn="tl">
                    <a:srgbClr val="000000">
                      <a:alpha val="43137"/>
                    </a:srgbClr>
                  </a:outerShdw>
                </a:effectLst>
              </a:rPr>
              <a:t>Highlighting that interventions to mitigate such losses should be implemented soon</a:t>
            </a:r>
            <a:endParaRPr lang="it-IT"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078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4E206-E45C-AFBD-CB8F-3CDEA8BEFEE5}"/>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3A93BF9-C28A-ADA9-1D42-2E199EDE8A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0604130D-1418-F465-8676-A23AF5F7EF20}"/>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9" name="Immagine 8">
            <a:extLst>
              <a:ext uri="{FF2B5EF4-FFF2-40B4-BE49-F238E27FC236}">
                <a16:creationId xmlns:a16="http://schemas.microsoft.com/office/drawing/2014/main" id="{53926AC8-B389-E71F-DF32-A300BD7F0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957" y="2974682"/>
            <a:ext cx="2822923" cy="2917750"/>
          </a:xfrm>
          <a:prstGeom prst="rect">
            <a:avLst/>
          </a:prstGeom>
        </p:spPr>
      </p:pic>
      <p:sp>
        <p:nvSpPr>
          <p:cNvPr id="16" name="Rettangolo 15">
            <a:extLst>
              <a:ext uri="{FF2B5EF4-FFF2-40B4-BE49-F238E27FC236}">
                <a16:creationId xmlns:a16="http://schemas.microsoft.com/office/drawing/2014/main" id="{8FA80E4E-0DE2-2B12-1383-2749227CDD7A}"/>
              </a:ext>
            </a:extLst>
          </p:cNvPr>
          <p:cNvSpPr/>
          <p:nvPr/>
        </p:nvSpPr>
        <p:spPr>
          <a:xfrm>
            <a:off x="4718507" y="2879285"/>
            <a:ext cx="4546060" cy="3108543"/>
          </a:xfrm>
          <a:prstGeom prst="rect">
            <a:avLst/>
          </a:prstGeom>
          <a:noFill/>
          <a:ln>
            <a:solidFill>
              <a:schemeClr val="bg1"/>
            </a:solidFill>
          </a:ln>
        </p:spPr>
        <p:txBody>
          <a:bodyPr wrap="square">
            <a:spAutoFit/>
          </a:bodyPr>
          <a:lstStyle/>
          <a:p>
            <a:pPr algn="ctr"/>
            <a:r>
              <a:rPr lang="en-GB" sz="2800" b="1" dirty="0">
                <a:solidFill>
                  <a:srgbClr val="C00000"/>
                </a:solidFill>
                <a:latin typeface="Times New Roman" pitchFamily="18" charset="0"/>
                <a:cs typeface="Times New Roman" pitchFamily="18" charset="0"/>
              </a:rPr>
              <a:t>BARIATRIC SURGERY or PHARMACOTHERAPY induced-weight loss is more EFFECTIVE and HEALTHIER when combined with NUTRITIONAL CARE</a:t>
            </a:r>
          </a:p>
        </p:txBody>
      </p:sp>
      <p:grpSp>
        <p:nvGrpSpPr>
          <p:cNvPr id="10" name="Gruppo 9">
            <a:extLst>
              <a:ext uri="{FF2B5EF4-FFF2-40B4-BE49-F238E27FC236}">
                <a16:creationId xmlns:a16="http://schemas.microsoft.com/office/drawing/2014/main" id="{E8A261DF-4C20-882F-9F9F-4CABFCC26659}"/>
              </a:ext>
            </a:extLst>
          </p:cNvPr>
          <p:cNvGrpSpPr/>
          <p:nvPr/>
        </p:nvGrpSpPr>
        <p:grpSpPr>
          <a:xfrm>
            <a:off x="384027" y="209977"/>
            <a:ext cx="8668960" cy="2308511"/>
            <a:chOff x="2843068" y="515851"/>
            <a:chExt cx="8668960" cy="2308511"/>
          </a:xfrm>
        </p:grpSpPr>
        <p:pic>
          <p:nvPicPr>
            <p:cNvPr id="12" name="Immagine 11">
              <a:extLst>
                <a:ext uri="{FF2B5EF4-FFF2-40B4-BE49-F238E27FC236}">
                  <a16:creationId xmlns:a16="http://schemas.microsoft.com/office/drawing/2014/main" id="{13C3AA09-3BD4-778E-6EE4-77AFE071A67A}"/>
                </a:ext>
              </a:extLst>
            </p:cNvPr>
            <p:cNvPicPr>
              <a:picLocks noChangeAspect="1"/>
            </p:cNvPicPr>
            <p:nvPr/>
          </p:nvPicPr>
          <p:blipFill>
            <a:blip r:embed="rId3" cstate="print"/>
            <a:srcRect b="75924"/>
            <a:stretch/>
          </p:blipFill>
          <p:spPr>
            <a:xfrm>
              <a:off x="2843068" y="515851"/>
              <a:ext cx="8668960" cy="694946"/>
            </a:xfrm>
            <a:prstGeom prst="rect">
              <a:avLst/>
            </a:prstGeom>
          </p:spPr>
        </p:pic>
        <p:pic>
          <p:nvPicPr>
            <p:cNvPr id="13" name="Immagine 12">
              <a:extLst>
                <a:ext uri="{FF2B5EF4-FFF2-40B4-BE49-F238E27FC236}">
                  <a16:creationId xmlns:a16="http://schemas.microsoft.com/office/drawing/2014/main" id="{3AF356BF-3F16-4F89-2099-1FB2FA7184D4}"/>
                </a:ext>
              </a:extLst>
            </p:cNvPr>
            <p:cNvPicPr>
              <a:picLocks noChangeAspect="1"/>
            </p:cNvPicPr>
            <p:nvPr/>
          </p:nvPicPr>
          <p:blipFill>
            <a:blip r:embed="rId3" cstate="print"/>
            <a:srcRect t="46200"/>
            <a:stretch/>
          </p:blipFill>
          <p:spPr>
            <a:xfrm>
              <a:off x="2843068" y="1271442"/>
              <a:ext cx="8668960" cy="1552920"/>
            </a:xfrm>
            <a:prstGeom prst="rect">
              <a:avLst/>
            </a:prstGeom>
          </p:spPr>
        </p:pic>
      </p:grpSp>
    </p:spTree>
    <p:extLst>
      <p:ext uri="{BB962C8B-B14F-4D97-AF65-F5344CB8AC3E}">
        <p14:creationId xmlns:p14="http://schemas.microsoft.com/office/powerpoint/2010/main" val="70518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80867-4F98-540D-C01D-954D031D52EE}"/>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F124CB4-BF75-EDBB-5631-A956C532641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Reduction of FM (kg) after VLCKD. n Comparison of the mean difference in FM (kg) between VLCKD and controls.</a:t>
            </a:r>
            <a:endParaRPr lang="it-IT" dirty="0"/>
          </a:p>
        </p:txBody>
      </p:sp>
      <p:sp>
        <p:nvSpPr>
          <p:cNvPr id="14" name="CasellaDiTesto 13">
            <a:extLst>
              <a:ext uri="{FF2B5EF4-FFF2-40B4-BE49-F238E27FC236}">
                <a16:creationId xmlns:a16="http://schemas.microsoft.com/office/drawing/2014/main" id="{21A911DE-AF49-C766-5C7D-44EE86D15351}"/>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16" name="Immagine 15">
            <a:extLst>
              <a:ext uri="{FF2B5EF4-FFF2-40B4-BE49-F238E27FC236}">
                <a16:creationId xmlns:a16="http://schemas.microsoft.com/office/drawing/2014/main" id="{63B84392-B933-0C51-B365-CEFD16439402}"/>
              </a:ext>
            </a:extLst>
          </p:cNvPr>
          <p:cNvPicPr>
            <a:picLocks noChangeAspect="1"/>
          </p:cNvPicPr>
          <p:nvPr/>
        </p:nvPicPr>
        <p:blipFill>
          <a:blip r:embed="rId2"/>
          <a:stretch>
            <a:fillRect/>
          </a:stretch>
        </p:blipFill>
        <p:spPr>
          <a:xfrm>
            <a:off x="4741576" y="2454890"/>
            <a:ext cx="7060550" cy="4323903"/>
          </a:xfrm>
          <a:prstGeom prst="rect">
            <a:avLst/>
          </a:prstGeom>
        </p:spPr>
      </p:pic>
      <p:sp>
        <p:nvSpPr>
          <p:cNvPr id="21" name="CasellaDiTesto 20">
            <a:extLst>
              <a:ext uri="{FF2B5EF4-FFF2-40B4-BE49-F238E27FC236}">
                <a16:creationId xmlns:a16="http://schemas.microsoft.com/office/drawing/2014/main" id="{20EAAED9-F518-C6DA-A52D-524D13069200}"/>
              </a:ext>
            </a:extLst>
          </p:cNvPr>
          <p:cNvSpPr txBox="1"/>
          <p:nvPr/>
        </p:nvSpPr>
        <p:spPr>
          <a:xfrm>
            <a:off x="842149" y="3049622"/>
            <a:ext cx="3276090" cy="2677656"/>
          </a:xfrm>
          <a:prstGeom prst="rect">
            <a:avLst/>
          </a:prstGeom>
          <a:noFill/>
        </p:spPr>
        <p:txBody>
          <a:bodyPr wrap="square">
            <a:spAutoFit/>
          </a:bodyPr>
          <a:lstStyle/>
          <a:p>
            <a:pPr algn="ctr"/>
            <a:r>
              <a:rPr lang="it-IT" sz="2800" b="1" dirty="0">
                <a:solidFill>
                  <a:srgbClr val="00B050"/>
                </a:solidFill>
              </a:rPr>
              <a:t>Compared to any weight loss intervention, a VLCKD showed superiority in the reduction of FM</a:t>
            </a:r>
          </a:p>
        </p:txBody>
      </p:sp>
      <p:pic>
        <p:nvPicPr>
          <p:cNvPr id="23" name="Immagine 22">
            <a:extLst>
              <a:ext uri="{FF2B5EF4-FFF2-40B4-BE49-F238E27FC236}">
                <a16:creationId xmlns:a16="http://schemas.microsoft.com/office/drawing/2014/main" id="{7FFEFDEA-9E17-65CE-6F66-94F13C949A70}"/>
              </a:ext>
            </a:extLst>
          </p:cNvPr>
          <p:cNvPicPr>
            <a:picLocks noChangeAspect="1"/>
          </p:cNvPicPr>
          <p:nvPr/>
        </p:nvPicPr>
        <p:blipFill>
          <a:blip r:embed="rId3"/>
          <a:stretch>
            <a:fillRect/>
          </a:stretch>
        </p:blipFill>
        <p:spPr>
          <a:xfrm>
            <a:off x="136188" y="176018"/>
            <a:ext cx="5680953" cy="2199665"/>
          </a:xfrm>
          <a:prstGeom prst="rect">
            <a:avLst/>
          </a:prstGeom>
        </p:spPr>
      </p:pic>
    </p:spTree>
    <p:extLst>
      <p:ext uri="{BB962C8B-B14F-4D97-AF65-F5344CB8AC3E}">
        <p14:creationId xmlns:p14="http://schemas.microsoft.com/office/powerpoint/2010/main" val="3875400986"/>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291</TotalTime>
  <Words>1008</Words>
  <Application>Microsoft Office PowerPoint</Application>
  <PresentationFormat>Widescreen</PresentationFormat>
  <Paragraphs>150</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RetrospectVTI</vt:lpstr>
      <vt:lpstr>MONO- E DUAL AGONIST E LOW ENERGY KETOGENIC THERAPY: UN SINERGISMO OLTRE LA PERDITA DI PESO?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Luigi SCHIAVO</cp:lastModifiedBy>
  <cp:revision>27</cp:revision>
  <dcterms:created xsi:type="dcterms:W3CDTF">2022-02-27T17:36:31Z</dcterms:created>
  <dcterms:modified xsi:type="dcterms:W3CDTF">2025-10-30T07:37:17Z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